
<file path=[Content_Types].xml><?xml version="1.0" encoding="utf-8"?>
<Types xmlns="http://schemas.openxmlformats.org/package/2006/content-types">
  <Override PartName="/customXml/itemProps3.xml" ContentType="application/vnd.openxmlformats-officedocument.customXmlProperties+xml"/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Layouts/slideLayout8.xml" ContentType="application/vnd.openxmlformats-officedocument.presentationml.slideLayout+xml"/>
  <Override PartName="/customXml/itemProps1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3.xml" ContentType="application/vnd.openxmlformats-officedocument.them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15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docProps/custom.xml" ContentType="application/vnd.openxmlformats-officedocument.custom-properties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handoutMasters/handoutMaster1.xml" ContentType="application/vnd.openxmlformats-officedocument.presentationml.handoutMaster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  <Override PartName="/customXml/itemProps2.xml" ContentType="application/vnd.openxmlformats-officedocument.customXml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16.xml" ContentType="application/vnd.openxmlformats-officedocument.presentationml.slideLayout+xml"/>
  <Default Extension="jpeg" ContentType="image/jpeg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14.xml" ContentType="application/vnd.openxmlformats-officedocument.presentationml.slideLayout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36"/>
  </p:notesMasterIdLst>
  <p:handoutMasterIdLst>
    <p:handoutMasterId r:id="rId37"/>
  </p:handoutMasterIdLst>
  <p:sldIdLst>
    <p:sldId id="282" r:id="rId5"/>
    <p:sldId id="317" r:id="rId6"/>
    <p:sldId id="316" r:id="rId7"/>
    <p:sldId id="287" r:id="rId8"/>
    <p:sldId id="288" r:id="rId9"/>
    <p:sldId id="292" r:id="rId10"/>
    <p:sldId id="293" r:id="rId11"/>
    <p:sldId id="294" r:id="rId12"/>
    <p:sldId id="295" r:id="rId13"/>
    <p:sldId id="296" r:id="rId14"/>
    <p:sldId id="297" r:id="rId15"/>
    <p:sldId id="298" r:id="rId16"/>
    <p:sldId id="299" r:id="rId17"/>
    <p:sldId id="300" r:id="rId18"/>
    <p:sldId id="301" r:id="rId19"/>
    <p:sldId id="302" r:id="rId20"/>
    <p:sldId id="303" r:id="rId21"/>
    <p:sldId id="304" r:id="rId22"/>
    <p:sldId id="305" r:id="rId23"/>
    <p:sldId id="306" r:id="rId24"/>
    <p:sldId id="307" r:id="rId25"/>
    <p:sldId id="308" r:id="rId26"/>
    <p:sldId id="309" r:id="rId27"/>
    <p:sldId id="311" r:id="rId28"/>
    <p:sldId id="310" r:id="rId29"/>
    <p:sldId id="312" r:id="rId30"/>
    <p:sldId id="313" r:id="rId31"/>
    <p:sldId id="314" r:id="rId32"/>
    <p:sldId id="315" r:id="rId33"/>
    <p:sldId id="289" r:id="rId34"/>
    <p:sldId id="290" r:id="rId3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  <p:ext uri="{2D200454-40CA-4A62-9FC3-DE9A4176ACB9}">
      <p15:notes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F2F2F2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073A0DAA-6AF3-43AB-8588-CEC1D06C72B9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574" autoAdjust="0"/>
  </p:normalViewPr>
  <p:slideViewPr>
    <p:cSldViewPr snapToGrid="0">
      <p:cViewPr>
        <p:scale>
          <a:sx n="120" d="100"/>
          <a:sy n="120" d="100"/>
        </p:scale>
        <p:origin x="-96" y="-78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4" d="100"/>
          <a:sy n="84" d="100"/>
        </p:scale>
        <p:origin x="3828" y="90"/>
      </p:cViewPr>
      <p:guideLst/>
    </p:cSldViewPr>
  </p:notes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41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handoutMaster" Target="handoutMasters/handoutMaster1.xml"/><Relationship Id="rId40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xmlns="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US" smtClean="0"/>
              <a:pPr/>
              <a:t>6/4/2021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9EC30E-1A71-4188-9BE7-E2A64929A436}" type="datetimeFigureOut">
              <a:rPr lang="en-US" noProof="0" smtClean="0"/>
              <a:pPr/>
              <a:t>6/4/2021</a:t>
            </a:fld>
            <a:endParaRPr lang="en-US" noProof="0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30193B-564F-4854-8A52-728F3FB19C85}" type="slidenum">
              <a:rPr lang="en-US" noProof="0" smtClean="0"/>
              <a:pPr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xmlns="" val="3603816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xmlns="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xmlns="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xmlns="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xmlns="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xmlns="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xmlns="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xmlns="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xmlns="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xmlns="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xmlns="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xmlns="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xmlns="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xmlns="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xmlns="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xmlns="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xmlns="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:a16="http://schemas.microsoft.com/office/drawing/2014/main" xmlns="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xmlns="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xmlns="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xmlns="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xmlns="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CF17B515-EAEB-4897-BB64-337B534BE8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640305" y="2165852"/>
            <a:ext cx="8911390" cy="2526297"/>
          </a:xfrm>
        </p:spPr>
        <p:txBody>
          <a:bodyPr anchor="ctr"/>
          <a:lstStyle>
            <a:lvl1pPr marL="0" indent="0" algn="ctr">
              <a:buNone/>
              <a:defRPr sz="6000"/>
            </a:lvl1pPr>
          </a:lstStyle>
          <a:p>
            <a:pPr lvl="0"/>
            <a:r>
              <a:rPr lang="en-US" noProof="0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13225674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xmlns="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xmlns="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xmlns="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xmlns="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xmlns="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xmlns="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xmlns="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xmlns="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xmlns="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xmlns="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xmlns="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:a16="http://schemas.microsoft.com/office/drawing/2014/main" xmlns="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 smtClean="0"/>
              <a:t>Click to 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xmlns="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xmlns="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xmlns="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xmlns="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/>
            <a:r>
              <a:rPr lang="en-US" noProof="0" smtClean="0"/>
              <a:t>Click to 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xmlns="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xmlns="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xmlns="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</p:spTree>
    <p:extLst>
      <p:ext uri="{BB962C8B-B14F-4D97-AF65-F5344CB8AC3E}">
        <p14:creationId xmlns:p14="http://schemas.microsoft.com/office/powerpoint/2010/main" xmlns="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 dirty="0"/>
              <a:t>Insert or Drag &amp; Drop your Photo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xmlns="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xmlns="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US" noProof="0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Thank You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xmlns="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xmlns="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 Number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xmlns="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Email or Social Media Handle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xmlns="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Company Website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xmlns="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xmlns="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noProof="0"/>
              <a:t>Click to edit page 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36B8C04E-47A8-436C-8075-09BCDE2AF890}"/>
              </a:ext>
            </a:extLst>
          </p:cNvPr>
          <p:cNvSpPr/>
          <p:nvPr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262F990-32B4-4534-8176-D35ECAB7B9D4}"/>
              </a:ext>
            </a:extLst>
          </p:cNvPr>
          <p:cNvSpPr txBox="1"/>
          <p:nvPr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1800" b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US" sz="700" spc="300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US" sz="1800" spc="300" baseline="0" noProof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76" r:id="rId17"/>
    <p:sldLayoutId id="2147483655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34.jpeg"/><Relationship Id="rId4" Type="http://schemas.openxmlformats.org/officeDocument/2006/relationships/image" Target="../media/image33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37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41.jpeg"/><Relationship Id="rId4" Type="http://schemas.openxmlformats.org/officeDocument/2006/relationships/image" Target="../media/image40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44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4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1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54.jpeg"/><Relationship Id="rId5" Type="http://schemas.openxmlformats.org/officeDocument/2006/relationships/image" Target="../media/image53.jpeg"/><Relationship Id="rId4" Type="http://schemas.openxmlformats.org/officeDocument/2006/relationships/image" Target="../media/image5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eg"/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61.png"/><Relationship Id="rId5" Type="http://schemas.openxmlformats.org/officeDocument/2006/relationships/image" Target="../media/image60.png"/><Relationship Id="rId4" Type="http://schemas.openxmlformats.org/officeDocument/2006/relationships/image" Target="../media/image5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image" Target="../media/image62.jpe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64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67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70.jpe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74.jpeg"/><Relationship Id="rId4" Type="http://schemas.openxmlformats.org/officeDocument/2006/relationships/image" Target="../media/image73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79.jpeg"/><Relationship Id="rId5" Type="http://schemas.openxmlformats.org/officeDocument/2006/relationships/image" Target="../media/image78.jpeg"/><Relationship Id="rId4" Type="http://schemas.openxmlformats.org/officeDocument/2006/relationships/image" Target="../media/image77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80.jpeg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83.jpeg"/><Relationship Id="rId4" Type="http://schemas.openxmlformats.org/officeDocument/2006/relationships/image" Target="../media/image82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eg"/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87.png"/><Relationship Id="rId4" Type="http://schemas.openxmlformats.org/officeDocument/2006/relationships/image" Target="../media/image86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92.png"/><Relationship Id="rId5" Type="http://schemas.openxmlformats.org/officeDocument/2006/relationships/image" Target="../media/image91.png"/><Relationship Id="rId4" Type="http://schemas.openxmlformats.org/officeDocument/2006/relationships/image" Target="../media/image9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93.jpe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97.jpeg"/><Relationship Id="rId5" Type="http://schemas.openxmlformats.org/officeDocument/2006/relationships/image" Target="../media/image96.png"/><Relationship Id="rId4" Type="http://schemas.openxmlformats.org/officeDocument/2006/relationships/image" Target="../media/image95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image" Target="../media/image98.jpe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00.jpe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6.png"/><Relationship Id="rId3" Type="http://schemas.openxmlformats.org/officeDocument/2006/relationships/image" Target="../media/image101.png"/><Relationship Id="rId7" Type="http://schemas.openxmlformats.org/officeDocument/2006/relationships/image" Target="../media/image105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04.png"/><Relationship Id="rId5" Type="http://schemas.openxmlformats.org/officeDocument/2006/relationships/image" Target="../media/image103.png"/><Relationship Id="rId4" Type="http://schemas.openxmlformats.org/officeDocument/2006/relationships/image" Target="../media/image10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14.jpeg"/><Relationship Id="rId4" Type="http://schemas.openxmlformats.org/officeDocument/2006/relationships/image" Target="../media/image13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22.jpeg"/><Relationship Id="rId4" Type="http://schemas.openxmlformats.org/officeDocument/2006/relationships/image" Target="../media/image21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7.jpeg"/><Relationship Id="rId5" Type="http://schemas.openxmlformats.org/officeDocument/2006/relationships/image" Target="../media/image26.jpeg"/><Relationship Id="rId4" Type="http://schemas.openxmlformats.org/officeDocument/2006/relationships/image" Target="../media/image2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30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17D5BEA-7B5C-4087-A234-BD9CF792A461}"/>
              </a:ext>
            </a:extLst>
          </p:cNvPr>
          <p:cNvSpPr txBox="1"/>
          <p:nvPr/>
        </p:nvSpPr>
        <p:spPr>
          <a:xfrm>
            <a:off x="865717" y="1879600"/>
            <a:ext cx="3771900" cy="1628701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ct val="114000"/>
              </a:lnSpc>
            </a:pPr>
            <a:r>
              <a:rPr lang="sr-Latn-ME" sz="1400" spc="3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CAPITAL CITY </a:t>
            </a:r>
            <a:r>
              <a:rPr lang="sr-Latn-ME" sz="1400" spc="300" baseline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P</a:t>
            </a:r>
            <a:r>
              <a:rPr lang="sr-Latn-ME" sz="1400" spc="3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ODGORICA</a:t>
            </a:r>
          </a:p>
          <a:p>
            <a:pPr algn="ctr">
              <a:lnSpc>
                <a:spcPct val="114000"/>
              </a:lnSpc>
            </a:pPr>
            <a:endParaRPr lang="sr-Latn-ME" sz="1400" spc="300" dirty="0" smtClean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  <a:p>
            <a:pPr algn="ctr">
              <a:lnSpc>
                <a:spcPct val="114000"/>
              </a:lnSpc>
            </a:pPr>
            <a:r>
              <a:rPr lang="sr-Latn-ME" sz="1400" spc="3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in cooperation with</a:t>
            </a:r>
          </a:p>
          <a:p>
            <a:pPr algn="ctr">
              <a:lnSpc>
                <a:spcPct val="114000"/>
              </a:lnSpc>
            </a:pPr>
            <a:endParaRPr lang="sr-Latn-ME" sz="1400" spc="300" dirty="0" smtClean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  <a:p>
            <a:pPr algn="ctr">
              <a:lnSpc>
                <a:spcPct val="114000"/>
              </a:lnSpc>
            </a:pPr>
            <a:r>
              <a:rPr lang="sr-Latn-ME" sz="1400" spc="3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ARCHITECTURAL ASSOCIATION</a:t>
            </a:r>
          </a:p>
          <a:p>
            <a:pPr algn="ctr">
              <a:lnSpc>
                <a:spcPct val="114000"/>
              </a:lnSpc>
            </a:pPr>
            <a:r>
              <a:rPr lang="sr-Latn-ME" sz="1400" spc="300" baseline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OF</a:t>
            </a:r>
            <a:r>
              <a:rPr lang="sr-Latn-ME" sz="1400" spc="3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 MONTENEGRO</a:t>
            </a:r>
            <a:endParaRPr lang="en-US" sz="14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863469" y="3679857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Placeholder 11" descr="Green fern">
            <a:extLst>
              <a:ext uri="{FF2B5EF4-FFF2-40B4-BE49-F238E27FC236}">
                <a16:creationId xmlns:a16="http://schemas.microsoft.com/office/drawing/2014/main" xmlns="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sp>
        <p:nvSpPr>
          <p:cNvPr id="17" name="TextBox 16"/>
          <p:cNvSpPr txBox="1"/>
          <p:nvPr/>
        </p:nvSpPr>
        <p:spPr>
          <a:xfrm>
            <a:off x="1125793" y="3766471"/>
            <a:ext cx="320632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sz="4800" b="1" dirty="0" smtClean="0">
                <a:latin typeface="Technic" pitchFamily="2" charset="2"/>
              </a:rPr>
              <a:t>MIKRO 020</a:t>
            </a:r>
            <a:endParaRPr lang="en-US" sz="4800" b="1" dirty="0">
              <a:latin typeface="Technic" pitchFamily="2" charset="2"/>
            </a:endParaRPr>
          </a:p>
        </p:txBody>
      </p:sp>
      <p:pic>
        <p:nvPicPr>
          <p:cNvPr id="1028" name="Picture 4" descr="C:\Users\andrijana.pavicevic\Desktop\MIKRO\thumbnail_mikro2o žičani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514" y="5220059"/>
            <a:ext cx="1548212" cy="1094708"/>
          </a:xfrm>
          <a:prstGeom prst="rect">
            <a:avLst/>
          </a:prstGeom>
          <a:noFill/>
        </p:spPr>
      </p:pic>
      <p:pic>
        <p:nvPicPr>
          <p:cNvPr id="9" name="Picture 3" descr="C:\Users\andrijana.pavicevic\Desktop\Podgorica_Coat_of_Arms_name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326441" y="914661"/>
            <a:ext cx="2571230" cy="581103"/>
          </a:xfrm>
          <a:prstGeom prst="rect">
            <a:avLst/>
          </a:prstGeom>
          <a:noFill/>
        </p:spPr>
      </p:pic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218897" y="5065713"/>
            <a:ext cx="1007835" cy="1443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xmlns="" val="38999616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256899" y="6366742"/>
            <a:ext cx="4347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dirty="0" smtClean="0">
                <a:latin typeface="Technic" pitchFamily="2" charset="2"/>
              </a:rPr>
              <a:t>LOCATION BEFORE THE INTERVENTION</a:t>
            </a:r>
            <a:endParaRPr lang="en-US" dirty="0">
              <a:latin typeface="Technic" pitchFamily="2" charset="2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144086" y="269235"/>
            <a:ext cx="59142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sr-Latn-ME" dirty="0" smtClean="0">
                <a:latin typeface="Technic" pitchFamily="2" charset="2"/>
              </a:rPr>
              <a:t>C O N C E P T U A L  D E S I G N</a:t>
            </a:r>
            <a:endParaRPr lang="en-US" dirty="0">
              <a:latin typeface="Technic" pitchFamily="2" charset="2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8350743" y="5994223"/>
            <a:ext cx="188545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sr-Latn-ME" sz="1000" dirty="0" smtClean="0">
                <a:latin typeface="Technic" pitchFamily="2" charset="2"/>
              </a:rPr>
              <a:t>Author: Studio M Inzenjering</a:t>
            </a:r>
            <a:endParaRPr lang="en-US" sz="1000" dirty="0">
              <a:latin typeface="Technic" pitchFamily="2" charset="2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8666259" y="6197423"/>
            <a:ext cx="129554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sr-Latn-ME" sz="1000" dirty="0" smtClean="0">
                <a:latin typeface="Technic" pitchFamily="2" charset="2"/>
              </a:rPr>
              <a:t>Partner: GP Miconi</a:t>
            </a:r>
            <a:endParaRPr lang="en-US" sz="1000" dirty="0">
              <a:latin typeface="Technic" pitchFamily="2" charset="2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lum bright="10000" contrast="10000"/>
          </a:blip>
          <a:srcRect/>
          <a:stretch>
            <a:fillRect/>
          </a:stretch>
        </p:blipFill>
        <p:spPr bwMode="auto">
          <a:xfrm>
            <a:off x="355600" y="282510"/>
            <a:ext cx="5283200" cy="31806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7" name="Picture 3" descr="C:\Users\andrijana.pavicevic\Desktop\59757899_436435673842344_5467497065774841856_n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57158" y="3556187"/>
            <a:ext cx="5290109" cy="2771797"/>
          </a:xfrm>
          <a:prstGeom prst="rect">
            <a:avLst/>
          </a:prstGeom>
          <a:noFill/>
        </p:spPr>
      </p:pic>
      <p:pic>
        <p:nvPicPr>
          <p:cNvPr id="1031" name="Picture 7" descr="Uskoro nova Mikro 020 lokacija: Prostor u neposrednoj blizini OŠ „Maksim Gorki“ biće potpuno uređen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561667" y="3127048"/>
            <a:ext cx="5113866" cy="2876550"/>
          </a:xfrm>
          <a:prstGeom prst="rect">
            <a:avLst/>
          </a:prstGeom>
          <a:noFill/>
        </p:spPr>
      </p:pic>
      <p:pic>
        <p:nvPicPr>
          <p:cNvPr id="1033" name="Picture 9" descr="Uskoro nova Mikro 020 lokacija: Prostor u neposrednoj blizini OŠ „Maksim Gorki“ biće potpuno uređen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154333" y="672043"/>
            <a:ext cx="4047067" cy="2276475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8832263" y="714558"/>
            <a:ext cx="30508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sr-Latn-ME" dirty="0" smtClean="0">
                <a:latin typeface="Technic" pitchFamily="2" charset="2"/>
              </a:rPr>
              <a:t>AFTER THE INTERVENTION</a:t>
            </a:r>
            <a:endParaRPr lang="en-US" dirty="0">
              <a:latin typeface="Technic" pitchFamily="2" charset="2"/>
            </a:endParaRPr>
          </a:p>
        </p:txBody>
      </p:sp>
      <p:pic>
        <p:nvPicPr>
          <p:cNvPr id="2050" name="Picture 2" descr="Uređena mikrolokacija ispred OŠ &quot;Maksim Gorki&quot;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82576" y="461955"/>
            <a:ext cx="4170892" cy="2437351"/>
          </a:xfrm>
          <a:prstGeom prst="rect">
            <a:avLst/>
          </a:prstGeom>
          <a:noFill/>
        </p:spPr>
      </p:pic>
      <p:pic>
        <p:nvPicPr>
          <p:cNvPr id="2054" name="Picture 6" descr="https://www.zelenilodoo.me/images/galerija/122592990_2818174971760988_4382356098803473824_o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6333" y="3069500"/>
            <a:ext cx="4701376" cy="3526032"/>
          </a:xfrm>
          <a:prstGeom prst="rect">
            <a:avLst/>
          </a:prstGeom>
          <a:noFill/>
        </p:spPr>
      </p:pic>
      <p:pic>
        <p:nvPicPr>
          <p:cNvPr id="2052" name="Picture 4" descr="Uređena mikro lokacija ispred OŠ &quot;Maksim Gorki&quot;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668125" y="1231104"/>
            <a:ext cx="7211668" cy="4805629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256899" y="6366742"/>
            <a:ext cx="4347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dirty="0" smtClean="0">
                <a:latin typeface="Technic" pitchFamily="2" charset="2"/>
              </a:rPr>
              <a:t>LOCATION BEFORE THE INTERVENTION</a:t>
            </a:r>
            <a:endParaRPr lang="en-US" dirty="0">
              <a:latin typeface="Technic" pitchFamily="2" charset="2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058485" y="218433"/>
            <a:ext cx="59142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sr-Latn-ME" dirty="0" smtClean="0">
                <a:latin typeface="Technic" pitchFamily="2" charset="2"/>
              </a:rPr>
              <a:t>C O N C E P T U A L  D E S I G N</a:t>
            </a:r>
            <a:endParaRPr lang="en-US" dirty="0">
              <a:latin typeface="Technic" pitchFamily="2" charset="2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9972056" y="5934954"/>
            <a:ext cx="210987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sr-Latn-ME" sz="1000" dirty="0" smtClean="0">
                <a:latin typeface="Technic" pitchFamily="2" charset="2"/>
              </a:rPr>
              <a:t>Author: Bojana Joksovic Bajovic</a:t>
            </a:r>
            <a:endParaRPr lang="en-US" sz="1000" dirty="0">
              <a:latin typeface="Technic" pitchFamily="2" charset="2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1041911" y="6138154"/>
            <a:ext cx="105349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sr-Latn-ME" sz="1000" dirty="0" smtClean="0">
                <a:latin typeface="Technic" pitchFamily="2" charset="2"/>
              </a:rPr>
              <a:t>Partner: OKOV</a:t>
            </a:r>
            <a:endParaRPr lang="en-US" sz="1000" dirty="0">
              <a:latin typeface="Technic" pitchFamily="2" charset="2"/>
            </a:endParaRPr>
          </a:p>
        </p:txBody>
      </p:sp>
      <p:pic>
        <p:nvPicPr>
          <p:cNvPr id="36866" name="Picture 2" descr="No photo description available.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41839" y="3541925"/>
            <a:ext cx="5288493" cy="2771563"/>
          </a:xfrm>
          <a:prstGeom prst="rect">
            <a:avLst/>
          </a:prstGeom>
          <a:noFill/>
        </p:spPr>
      </p:pic>
      <p:pic>
        <p:nvPicPr>
          <p:cNvPr id="3686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37607" y="298979"/>
            <a:ext cx="5089525" cy="31406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869" name="Picture 5" descr="No photo description available.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247466" y="643468"/>
            <a:ext cx="4676774" cy="3295394"/>
          </a:xfrm>
          <a:prstGeom prst="rect">
            <a:avLst/>
          </a:prstGeom>
          <a:noFill/>
        </p:spPr>
      </p:pic>
      <p:pic>
        <p:nvPicPr>
          <p:cNvPr id="36871" name="Picture 7" descr="No photo description available.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079068" y="3993176"/>
            <a:ext cx="3660774" cy="2589658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8659733" y="714558"/>
            <a:ext cx="30508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sr-Latn-ME" dirty="0" smtClean="0">
                <a:latin typeface="Technic" pitchFamily="2" charset="2"/>
              </a:rPr>
              <a:t>AFTER THE INTERVENTION</a:t>
            </a:r>
            <a:endParaRPr lang="en-US" dirty="0">
              <a:latin typeface="Technic" pitchFamily="2" charset="2"/>
            </a:endParaRPr>
          </a:p>
        </p:txBody>
      </p:sp>
      <p:pic>
        <p:nvPicPr>
          <p:cNvPr id="35842" name="Picture 2" descr="Stari aerodrom bogatiji za još jednu parkovsku površinu; Vujačić: Na ovom mjestu uskoro veliki park kakav Stari aerodrom zaslužuje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68808" y="279400"/>
            <a:ext cx="4704419" cy="3530598"/>
          </a:xfrm>
          <a:prstGeom prst="rect">
            <a:avLst/>
          </a:prstGeom>
          <a:noFill/>
        </p:spPr>
      </p:pic>
      <p:pic>
        <p:nvPicPr>
          <p:cNvPr id="35846" name="Picture 6" descr="Stari aerodrom bogatiji za još jednu parkovsku površinu; Vujačić: Na ovom mjestu uskoro veliki park kakav Stari aerodrom zaslužuje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2004" y="3312543"/>
            <a:ext cx="5659567" cy="3252877"/>
          </a:xfrm>
          <a:prstGeom prst="rect">
            <a:avLst/>
          </a:prstGeom>
          <a:noFill/>
        </p:spPr>
      </p:pic>
      <p:pic>
        <p:nvPicPr>
          <p:cNvPr id="35848" name="Picture 8" descr="Stari aerodrom bogatiji za još jednu parkovsku površinu; Vujačić: Na ovom mjestu uskoro veliki park kakav Stari aerodrom zaslužuje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338282" y="1388852"/>
            <a:ext cx="6310194" cy="3847381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256899" y="6366742"/>
            <a:ext cx="4347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dirty="0" smtClean="0">
                <a:latin typeface="Technic" pitchFamily="2" charset="2"/>
              </a:rPr>
              <a:t>LOCATION BEFORE THE INTERVENTION</a:t>
            </a:r>
            <a:endParaRPr lang="en-US" dirty="0">
              <a:latin typeface="Technic" pitchFamily="2" charset="2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016152" y="523233"/>
            <a:ext cx="59142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r-Latn-ME" dirty="0" smtClean="0">
                <a:latin typeface="Technic" pitchFamily="2" charset="2"/>
              </a:rPr>
              <a:t>C O N C E P T U A L  D E S I G N</a:t>
            </a:r>
            <a:endParaRPr lang="en-US" dirty="0">
              <a:latin typeface="Technic" pitchFamily="2" charset="2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8049079" y="5918021"/>
            <a:ext cx="167065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sr-Latn-ME" sz="1000" dirty="0" smtClean="0">
                <a:latin typeface="Technic" pitchFamily="2" charset="2"/>
              </a:rPr>
              <a:t>Author: Veljko Vulanovic</a:t>
            </a:r>
            <a:endParaRPr lang="en-US" sz="1000" dirty="0">
              <a:latin typeface="Technic" pitchFamily="2" charset="2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990724" y="6112754"/>
            <a:ext cx="17892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sr-Latn-ME" sz="1000" dirty="0" smtClean="0">
                <a:latin typeface="Technic" pitchFamily="2" charset="2"/>
              </a:rPr>
              <a:t>Partner: Petrol Crna Gora</a:t>
            </a:r>
            <a:endParaRPr lang="en-US" sz="1000" dirty="0">
              <a:latin typeface="Technic" pitchFamily="2" charset="2"/>
            </a:endParaRPr>
          </a:p>
        </p:txBody>
      </p:sp>
      <p:pic>
        <p:nvPicPr>
          <p:cNvPr id="38914" name="Picture 2" descr="No photo description available.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003791" y="1206899"/>
            <a:ext cx="5904976" cy="4723981"/>
          </a:xfrm>
          <a:prstGeom prst="rect">
            <a:avLst/>
          </a:prstGeom>
          <a:noFill/>
        </p:spPr>
      </p:pic>
      <p:pic>
        <p:nvPicPr>
          <p:cNvPr id="38916" name="Picture 4"/>
          <p:cNvPicPr>
            <a:picLocks noChangeAspect="1" noChangeArrowheads="1"/>
          </p:cNvPicPr>
          <p:nvPr/>
        </p:nvPicPr>
        <p:blipFill>
          <a:blip r:embed="rId3">
            <a:lum bright="-10000" contrast="-20000"/>
          </a:blip>
          <a:srcRect/>
          <a:stretch>
            <a:fillRect/>
          </a:stretch>
        </p:blipFill>
        <p:spPr bwMode="auto">
          <a:xfrm>
            <a:off x="328854" y="3592942"/>
            <a:ext cx="5295569" cy="27460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8917" name="Picture 5"/>
          <p:cNvPicPr>
            <a:picLocks noChangeAspect="1" noChangeArrowheads="1"/>
          </p:cNvPicPr>
          <p:nvPr/>
        </p:nvPicPr>
        <p:blipFill>
          <a:blip r:embed="rId4">
            <a:lum bright="10000" contrast="10000"/>
          </a:blip>
          <a:srcRect/>
          <a:stretch>
            <a:fillRect/>
          </a:stretch>
        </p:blipFill>
        <p:spPr bwMode="auto">
          <a:xfrm>
            <a:off x="327624" y="288805"/>
            <a:ext cx="5279212" cy="31876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328533" y="1696692"/>
            <a:ext cx="30508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sr-Latn-ME" dirty="0" smtClean="0">
                <a:latin typeface="Technic" pitchFamily="2" charset="2"/>
              </a:rPr>
              <a:t>AFTER THE INTERVENTION</a:t>
            </a:r>
            <a:endParaRPr lang="en-US" dirty="0">
              <a:latin typeface="Technic" pitchFamily="2" charset="2"/>
            </a:endParaRPr>
          </a:p>
        </p:txBody>
      </p:sp>
      <p:pic>
        <p:nvPicPr>
          <p:cNvPr id="37892" name="Picture 4" descr="No photo description available.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880225" y="234949"/>
            <a:ext cx="5311775" cy="3541184"/>
          </a:xfrm>
          <a:prstGeom prst="rect">
            <a:avLst/>
          </a:prstGeom>
          <a:noFill/>
        </p:spPr>
      </p:pic>
      <p:pic>
        <p:nvPicPr>
          <p:cNvPr id="37890" name="Picture 2" descr="No photo description available.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33193" y="2157847"/>
            <a:ext cx="7533940" cy="4253537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256899" y="6366742"/>
            <a:ext cx="4347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dirty="0" smtClean="0">
                <a:latin typeface="Technic" pitchFamily="2" charset="2"/>
              </a:rPr>
              <a:t>LOCATION BEFORE THE INTERVENTION</a:t>
            </a:r>
            <a:endParaRPr lang="en-US" dirty="0">
              <a:latin typeface="Technic" pitchFamily="2" charset="2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9672508" y="5954004"/>
            <a:ext cx="189507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sz="1000" dirty="0" smtClean="0">
                <a:latin typeface="Technic" pitchFamily="2" charset="2"/>
              </a:rPr>
              <a:t>Author: Arhitektonski atelje</a:t>
            </a:r>
            <a:endParaRPr lang="en-US" sz="1000" dirty="0">
              <a:latin typeface="Technic" pitchFamily="2" charset="2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9663620" y="6157204"/>
            <a:ext cx="108876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sz="1000" dirty="0" smtClean="0">
                <a:latin typeface="Technic" pitchFamily="2" charset="2"/>
              </a:rPr>
              <a:t>Partner: Bemax</a:t>
            </a:r>
            <a:endParaRPr lang="en-US" sz="1000" dirty="0">
              <a:latin typeface="Technic" pitchFamily="2" charset="2"/>
            </a:endParaRPr>
          </a:p>
        </p:txBody>
      </p:sp>
      <p:pic>
        <p:nvPicPr>
          <p:cNvPr id="40962" name="Picture 2" descr="No photo description available.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33376" y="3555470"/>
            <a:ext cx="5267696" cy="2760663"/>
          </a:xfrm>
          <a:prstGeom prst="rect">
            <a:avLst/>
          </a:prstGeom>
          <a:noFill/>
        </p:spPr>
      </p:pic>
      <p:pic>
        <p:nvPicPr>
          <p:cNvPr id="40963" name="Picture 3"/>
          <p:cNvPicPr>
            <a:picLocks noChangeAspect="1" noChangeArrowheads="1"/>
          </p:cNvPicPr>
          <p:nvPr/>
        </p:nvPicPr>
        <p:blipFill>
          <a:blip r:embed="rId3">
            <a:lum bright="10000" contrast="10000"/>
          </a:blip>
          <a:srcRect/>
          <a:stretch>
            <a:fillRect/>
          </a:stretch>
        </p:blipFill>
        <p:spPr bwMode="auto">
          <a:xfrm>
            <a:off x="331788" y="288925"/>
            <a:ext cx="5254215" cy="30469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0964" name="Picture 4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9161372" y="1297517"/>
            <a:ext cx="2877700" cy="34279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TextBox 6"/>
          <p:cNvSpPr txBox="1"/>
          <p:nvPr/>
        </p:nvSpPr>
        <p:spPr>
          <a:xfrm>
            <a:off x="6016152" y="285108"/>
            <a:ext cx="59142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sr-Latn-ME" dirty="0" smtClean="0">
                <a:latin typeface="Technic" pitchFamily="2" charset="2"/>
              </a:rPr>
              <a:t>C O N C E P T U A L  D E S I G N</a:t>
            </a:r>
            <a:endParaRPr lang="en-US" dirty="0">
              <a:latin typeface="Technic" pitchFamily="2" charset="2"/>
            </a:endParaRPr>
          </a:p>
        </p:txBody>
      </p:sp>
      <p:pic>
        <p:nvPicPr>
          <p:cNvPr id="40966" name="Picture 6" descr="E:\05 Projekti\04 MIKRO 020\00 PROJEKTI\Plaža Rogami\fINALNO rOGAMI\1_1 - Photo_3 - Photo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768603" y="4106211"/>
            <a:ext cx="3937371" cy="2214771"/>
          </a:xfrm>
          <a:prstGeom prst="rect">
            <a:avLst/>
          </a:prstGeom>
          <a:noFill/>
        </p:spPr>
      </p:pic>
      <p:pic>
        <p:nvPicPr>
          <p:cNvPr id="16" name="Picture 8" descr="E:\05 Projekti\04 MIKRO 020\00 PROJEKTI\Plaža Rogami\fINALNO rOGAMI\1_1 - Photo_4 - Photo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762171" y="906778"/>
            <a:ext cx="3242007" cy="2431506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2538333" y="1201392"/>
            <a:ext cx="30508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sr-Latn-ME" dirty="0" smtClean="0">
                <a:latin typeface="Technic" pitchFamily="2" charset="2"/>
              </a:rPr>
              <a:t>AFTER THE INTERVENTION</a:t>
            </a:r>
            <a:endParaRPr lang="en-US" dirty="0">
              <a:latin typeface="Technic" pitchFamily="2" charset="2"/>
            </a:endParaRPr>
          </a:p>
        </p:txBody>
      </p:sp>
      <p:pic>
        <p:nvPicPr>
          <p:cNvPr id="39940" name="Picture 4" descr="https://www.ekapija.com/thumbs/plaza_u_rogamima_260421_tw630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98449" y="1695450"/>
            <a:ext cx="6492337" cy="4864100"/>
          </a:xfrm>
          <a:prstGeom prst="rect">
            <a:avLst/>
          </a:prstGeom>
          <a:noFill/>
        </p:spPr>
      </p:pic>
      <p:pic>
        <p:nvPicPr>
          <p:cNvPr id="39938" name="Picture 2" descr="Uređenje plaže u Rogamima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759448" y="316109"/>
            <a:ext cx="6092827" cy="3427215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256899" y="6366742"/>
            <a:ext cx="4347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dirty="0" smtClean="0">
                <a:latin typeface="Technic" pitchFamily="2" charset="2"/>
              </a:rPr>
              <a:t>LOCATION BEFORE THE INTERVENTION</a:t>
            </a:r>
            <a:endParaRPr lang="en-US" dirty="0">
              <a:latin typeface="Technic" pitchFamily="2" charset="2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8272942" y="5811129"/>
            <a:ext cx="111280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sr-Latn-ME" sz="1000" dirty="0" smtClean="0">
                <a:latin typeface="Technic" pitchFamily="2" charset="2"/>
              </a:rPr>
              <a:t>Author: Arhient</a:t>
            </a:r>
            <a:endParaRPr lang="en-US" sz="1000" dirty="0">
              <a:latin typeface="Technic" pitchFamily="2" charset="2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8282495" y="6014329"/>
            <a:ext cx="108876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sr-Latn-ME" sz="1000" dirty="0" smtClean="0">
                <a:latin typeface="Technic" pitchFamily="2" charset="2"/>
              </a:rPr>
              <a:t>Partner: Bemax</a:t>
            </a:r>
            <a:endParaRPr lang="en-US" sz="1000" dirty="0">
              <a:latin typeface="Technic" pitchFamily="2" charset="2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958877" y="427983"/>
            <a:ext cx="59142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sr-Latn-ME" dirty="0" smtClean="0">
                <a:latin typeface="Technic" pitchFamily="2" charset="2"/>
              </a:rPr>
              <a:t>C O N C E P T U A L  D E S I G N</a:t>
            </a:r>
            <a:endParaRPr lang="en-US" dirty="0">
              <a:latin typeface="Technic" pitchFamily="2" charset="2"/>
            </a:endParaRPr>
          </a:p>
        </p:txBody>
      </p:sp>
      <p:pic>
        <p:nvPicPr>
          <p:cNvPr id="43010" name="Picture 2" descr="No photo description available.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55600" y="3591002"/>
            <a:ext cx="5140325" cy="2693912"/>
          </a:xfrm>
          <a:prstGeom prst="rect">
            <a:avLst/>
          </a:prstGeom>
          <a:noFill/>
        </p:spPr>
      </p:pic>
      <p:pic>
        <p:nvPicPr>
          <p:cNvPr id="43011" name="Picture 3"/>
          <p:cNvPicPr>
            <a:picLocks noChangeAspect="1" noChangeArrowheads="1"/>
          </p:cNvPicPr>
          <p:nvPr/>
        </p:nvPicPr>
        <p:blipFill>
          <a:blip r:embed="rId3">
            <a:lum bright="10000" contrast="10000"/>
          </a:blip>
          <a:srcRect/>
          <a:stretch>
            <a:fillRect/>
          </a:stretch>
        </p:blipFill>
        <p:spPr bwMode="auto">
          <a:xfrm>
            <a:off x="352425" y="295276"/>
            <a:ext cx="5153628" cy="31718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3012" name="Picture 4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720322" y="885825"/>
            <a:ext cx="6147827" cy="271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3013" name="Picture 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729289" y="4011763"/>
            <a:ext cx="2973442" cy="16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3014" name="Picture 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8882063" y="4013059"/>
            <a:ext cx="2976562" cy="16543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157083" y="229842"/>
            <a:ext cx="30508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sr-Latn-ME" dirty="0" smtClean="0">
                <a:latin typeface="Technic" pitchFamily="2" charset="2"/>
              </a:rPr>
              <a:t>AFTER THE INTERVENTION</a:t>
            </a:r>
            <a:endParaRPr lang="en-US" dirty="0">
              <a:latin typeface="Technic" pitchFamily="2" charset="2"/>
            </a:endParaRPr>
          </a:p>
        </p:txBody>
      </p:sp>
      <p:pic>
        <p:nvPicPr>
          <p:cNvPr id="41994" name="Picture 10" descr="https://www.gradnja.me/uploads/n6601vr54sl674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76274" y="3269457"/>
            <a:ext cx="4257675" cy="3193256"/>
          </a:xfrm>
          <a:prstGeom prst="rect">
            <a:avLst/>
          </a:prstGeom>
          <a:noFill/>
        </p:spPr>
      </p:pic>
      <p:pic>
        <p:nvPicPr>
          <p:cNvPr id="41990" name="Picture 6" descr="https://www.gradnja.me/uploads/n6595vr41sl705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7976" y="773906"/>
            <a:ext cx="3892550" cy="2919413"/>
          </a:xfrm>
          <a:prstGeom prst="rect">
            <a:avLst/>
          </a:prstGeom>
          <a:noFill/>
        </p:spPr>
      </p:pic>
      <p:pic>
        <p:nvPicPr>
          <p:cNvPr id="41992" name="Picture 8" descr="https://www.gradnja.me/uploads/n6597vr26sl595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502149" y="523876"/>
            <a:ext cx="7238999" cy="542925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4" name="Picture 2" descr="E:\05 Projekti\04 MIKRO 020\Lokacije i LOGO i priprema za insta\PRESS 1\PODGORICA ORTO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86287" y="190500"/>
            <a:ext cx="7400926" cy="6477000"/>
          </a:xfrm>
          <a:prstGeom prst="rect">
            <a:avLst/>
          </a:prstGeom>
          <a:noFill/>
        </p:spPr>
      </p:pic>
      <p:sp>
        <p:nvSpPr>
          <p:cNvPr id="12" name="Rectangle 11"/>
          <p:cNvSpPr/>
          <p:nvPr/>
        </p:nvSpPr>
        <p:spPr>
          <a:xfrm>
            <a:off x="4562475" y="190500"/>
            <a:ext cx="7429500" cy="6467475"/>
          </a:xfrm>
          <a:prstGeom prst="rect">
            <a:avLst/>
          </a:prstGeom>
          <a:solidFill>
            <a:srgbClr val="F2F2F2">
              <a:alpha val="21961"/>
            </a:srgb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 flipV="1">
            <a:off x="8905875" y="1447799"/>
            <a:ext cx="142875" cy="142875"/>
          </a:xfrm>
          <a:prstGeom prst="ellipse">
            <a:avLst/>
          </a:prstGeom>
          <a:solidFill>
            <a:schemeClr val="accent6">
              <a:lumMod val="5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 flipV="1">
            <a:off x="6543675" y="3867149"/>
            <a:ext cx="142875" cy="142875"/>
          </a:xfrm>
          <a:prstGeom prst="ellipse">
            <a:avLst/>
          </a:prstGeom>
          <a:solidFill>
            <a:schemeClr val="accent6">
              <a:lumMod val="5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 flipV="1">
            <a:off x="6553200" y="4752974"/>
            <a:ext cx="142875" cy="142875"/>
          </a:xfrm>
          <a:prstGeom prst="ellipse">
            <a:avLst/>
          </a:prstGeom>
          <a:solidFill>
            <a:schemeClr val="accent6">
              <a:lumMod val="5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 flipV="1">
            <a:off x="9667875" y="4895849"/>
            <a:ext cx="142875" cy="142875"/>
          </a:xfrm>
          <a:prstGeom prst="ellipse">
            <a:avLst/>
          </a:prstGeom>
          <a:solidFill>
            <a:schemeClr val="accent6">
              <a:lumMod val="5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 flipV="1">
            <a:off x="7048500" y="1809749"/>
            <a:ext cx="142875" cy="142875"/>
          </a:xfrm>
          <a:prstGeom prst="ellipse">
            <a:avLst/>
          </a:prstGeom>
          <a:solidFill>
            <a:schemeClr val="accent6">
              <a:lumMod val="5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 flipV="1">
            <a:off x="7477125" y="2266949"/>
            <a:ext cx="142875" cy="142875"/>
          </a:xfrm>
          <a:prstGeom prst="ellipse">
            <a:avLst/>
          </a:prstGeom>
          <a:solidFill>
            <a:schemeClr val="accent6">
              <a:lumMod val="5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 flipV="1">
            <a:off x="9105900" y="3324224"/>
            <a:ext cx="142875" cy="142875"/>
          </a:xfrm>
          <a:prstGeom prst="ellipse">
            <a:avLst/>
          </a:prstGeom>
          <a:solidFill>
            <a:schemeClr val="accent6">
              <a:lumMod val="5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 flipV="1">
            <a:off x="4743450" y="3409949"/>
            <a:ext cx="142875" cy="142875"/>
          </a:xfrm>
          <a:prstGeom prst="ellipse">
            <a:avLst/>
          </a:prstGeom>
          <a:solidFill>
            <a:schemeClr val="accent6">
              <a:lumMod val="5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 flipV="1">
            <a:off x="8848725" y="209549"/>
            <a:ext cx="142875" cy="142875"/>
          </a:xfrm>
          <a:prstGeom prst="ellipse">
            <a:avLst/>
          </a:prstGeom>
          <a:solidFill>
            <a:schemeClr val="accent6">
              <a:lumMod val="5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466449" y="2347192"/>
            <a:ext cx="36567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dirty="0" smtClean="0">
                <a:latin typeface="Technic" pitchFamily="2" charset="2"/>
              </a:rPr>
              <a:t>9 LANDSCAPED URBAN POCKETS</a:t>
            </a:r>
            <a:endParaRPr lang="en-US" dirty="0">
              <a:latin typeface="Technic" pitchFamily="2" charset="2"/>
            </a:endParaRPr>
          </a:p>
        </p:txBody>
      </p:sp>
      <p:sp>
        <p:nvSpPr>
          <p:cNvPr id="23" name="Oval 22"/>
          <p:cNvSpPr/>
          <p:nvPr/>
        </p:nvSpPr>
        <p:spPr>
          <a:xfrm flipV="1">
            <a:off x="314325" y="2476499"/>
            <a:ext cx="142875" cy="142875"/>
          </a:xfrm>
          <a:prstGeom prst="ellipse">
            <a:avLst/>
          </a:prstGeom>
          <a:solidFill>
            <a:schemeClr val="accent6">
              <a:lumMod val="5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 flipV="1">
            <a:off x="5715000" y="238124"/>
            <a:ext cx="142875" cy="142875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 flipV="1">
            <a:off x="9534525" y="2362199"/>
            <a:ext cx="142875" cy="142875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 flipV="1">
            <a:off x="9124950" y="2362199"/>
            <a:ext cx="142875" cy="142875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 flipV="1">
            <a:off x="8953500" y="2000249"/>
            <a:ext cx="142875" cy="142875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 flipV="1">
            <a:off x="7591425" y="4810124"/>
            <a:ext cx="142875" cy="142875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 flipV="1">
            <a:off x="8343900" y="3914774"/>
            <a:ext cx="142875" cy="142875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466449" y="3052042"/>
            <a:ext cx="38795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dirty="0" smtClean="0">
                <a:latin typeface="Technic" pitchFamily="2" charset="2"/>
              </a:rPr>
              <a:t>6 FINISHED CONCEPTUAL DESIGNS</a:t>
            </a:r>
            <a:endParaRPr lang="en-US" dirty="0">
              <a:latin typeface="Technic" pitchFamily="2" charset="2"/>
            </a:endParaRPr>
          </a:p>
        </p:txBody>
      </p:sp>
      <p:sp>
        <p:nvSpPr>
          <p:cNvPr id="32" name="Oval 31"/>
          <p:cNvSpPr/>
          <p:nvPr/>
        </p:nvSpPr>
        <p:spPr>
          <a:xfrm flipV="1">
            <a:off x="314325" y="3171824"/>
            <a:ext cx="142875" cy="142875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 flipV="1">
            <a:off x="8439150" y="3171824"/>
            <a:ext cx="142875" cy="142875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 flipV="1">
            <a:off x="9258300" y="3219449"/>
            <a:ext cx="142875" cy="142875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 flipV="1">
            <a:off x="9334500" y="2666999"/>
            <a:ext cx="142875" cy="142875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 flipV="1">
            <a:off x="314325" y="3822699"/>
            <a:ext cx="142875" cy="142875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466449" y="3693392"/>
            <a:ext cx="38619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dirty="0" smtClean="0">
                <a:latin typeface="Technic" pitchFamily="2" charset="2"/>
              </a:rPr>
              <a:t>3 ONGOING CONCEPTUAL DESIGNS</a:t>
            </a:r>
            <a:endParaRPr lang="en-US" dirty="0">
              <a:latin typeface="Technic" pitchFamily="2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8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8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/>
      <p:bldP spid="32" grpId="0" animBg="1"/>
      <p:bldP spid="33" grpId="0" animBg="1"/>
      <p:bldP spid="34" grpId="0" animBg="1"/>
      <p:bldP spid="35" grpId="0" animBg="1"/>
      <p:bldP spid="36" grpId="0" animBg="1"/>
      <p:bldP spid="3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256899" y="6366742"/>
            <a:ext cx="4347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dirty="0" smtClean="0">
                <a:latin typeface="Technic" pitchFamily="2" charset="2"/>
              </a:rPr>
              <a:t>LOCATION BEFORE THE INTERVENTION</a:t>
            </a:r>
            <a:endParaRPr lang="en-US" dirty="0">
              <a:latin typeface="Technic" pitchFamily="2" charset="2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591442" y="5900029"/>
            <a:ext cx="283282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sr-Latn-ME" sz="1000" dirty="0" smtClean="0">
                <a:latin typeface="Technic" pitchFamily="2" charset="2"/>
              </a:rPr>
              <a:t>Partner: Faculty of Architecture, Podgorica</a:t>
            </a:r>
            <a:endParaRPr lang="en-US" sz="1000" dirty="0">
              <a:latin typeface="Technic" pitchFamily="2" charset="2"/>
            </a:endParaRPr>
          </a:p>
        </p:txBody>
      </p:sp>
      <p:pic>
        <p:nvPicPr>
          <p:cNvPr id="45058" name="Picture 2" descr="No photo description available.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55600" y="3566959"/>
            <a:ext cx="5149850" cy="2698904"/>
          </a:xfrm>
          <a:prstGeom prst="rect">
            <a:avLst/>
          </a:prstGeom>
          <a:noFill/>
        </p:spPr>
      </p:pic>
      <p:pic>
        <p:nvPicPr>
          <p:cNvPr id="45059" name="Picture 3"/>
          <p:cNvPicPr>
            <a:picLocks noChangeAspect="1" noChangeArrowheads="1"/>
          </p:cNvPicPr>
          <p:nvPr/>
        </p:nvPicPr>
        <p:blipFill>
          <a:blip r:embed="rId3">
            <a:lum bright="10000" contrast="10000"/>
          </a:blip>
          <a:srcRect/>
          <a:stretch>
            <a:fillRect/>
          </a:stretch>
        </p:blipFill>
        <p:spPr bwMode="auto">
          <a:xfrm>
            <a:off x="338138" y="300039"/>
            <a:ext cx="5166308" cy="2967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TextBox 12"/>
          <p:cNvSpPr txBox="1"/>
          <p:nvPr/>
        </p:nvSpPr>
        <p:spPr>
          <a:xfrm>
            <a:off x="8396713" y="458442"/>
            <a:ext cx="11929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sr-Latn-ME" dirty="0" smtClean="0">
                <a:latin typeface="Technic" pitchFamily="2" charset="2"/>
              </a:rPr>
              <a:t>CONCEPT</a:t>
            </a:r>
            <a:endParaRPr lang="en-US" dirty="0">
              <a:latin typeface="Technic" pitchFamily="2" charset="2"/>
            </a:endParaRPr>
          </a:p>
        </p:txBody>
      </p:sp>
      <p:pic>
        <p:nvPicPr>
          <p:cNvPr id="45060" name="Picture 4" descr="C:\Users\andrijana.pavicevic\Desktop\71732877_534400424045868_3456769097784623104_n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629400" y="990600"/>
            <a:ext cx="4667249" cy="4667249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376158" y="248892"/>
            <a:ext cx="30508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sr-Latn-ME" dirty="0" smtClean="0">
                <a:latin typeface="Technic" pitchFamily="2" charset="2"/>
              </a:rPr>
              <a:t>AFTER THE INTERVENTION</a:t>
            </a:r>
            <a:endParaRPr lang="en-US" dirty="0">
              <a:latin typeface="Technic" pitchFamily="2" charset="2"/>
            </a:endParaRPr>
          </a:p>
        </p:txBody>
      </p:sp>
      <p:pic>
        <p:nvPicPr>
          <p:cNvPr id="44036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932721" y="3000374"/>
            <a:ext cx="6363804" cy="35411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403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208943" y="314325"/>
            <a:ext cx="5578245" cy="304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4034" name="Picture 2" descr="Nove ideje za ljepše podzemlje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27050" y="777875"/>
            <a:ext cx="4673600" cy="3502329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" descr="C:\Users\andrijana.pavicevic\Desktop\MIKRO\mikro2o bb 1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75955" y="89103"/>
            <a:ext cx="9422673" cy="6662646"/>
          </a:xfrm>
          <a:prstGeom prst="rect">
            <a:avLst/>
          </a:prstGeom>
          <a:noFill/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xmlns="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2" y="499533"/>
            <a:ext cx="10363200" cy="601133"/>
          </a:xfrm>
        </p:spPr>
        <p:txBody>
          <a:bodyPr/>
          <a:lstStyle/>
          <a:p>
            <a:r>
              <a:rPr lang="sr-Latn-ME" sz="3200" dirty="0" smtClean="0">
                <a:latin typeface="Technic" pitchFamily="2" charset="2"/>
              </a:rPr>
              <a:t>CONCEPTUAL DESIGNS</a:t>
            </a:r>
            <a:endParaRPr lang="en-US" sz="3200" dirty="0">
              <a:latin typeface="Technic" pitchFamily="2" charset="2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1329746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809349" y="6366742"/>
            <a:ext cx="4347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dirty="0" smtClean="0">
                <a:latin typeface="Technic" pitchFamily="2" charset="2"/>
              </a:rPr>
              <a:t>LOCATION BEFORE THE INTERVENTION</a:t>
            </a:r>
            <a:endParaRPr lang="en-US" dirty="0">
              <a:latin typeface="Technic" pitchFamily="2" charset="2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8297014" y="6154029"/>
            <a:ext cx="13885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sr-Latn-ME" sz="1000" dirty="0" smtClean="0">
                <a:latin typeface="Technic" pitchFamily="2" charset="2"/>
              </a:rPr>
              <a:t>Author: NRA Atelier</a:t>
            </a:r>
            <a:endParaRPr lang="en-US" sz="1000" dirty="0">
              <a:latin typeface="Technic" pitchFamily="2" charset="2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863627" y="427983"/>
            <a:ext cx="59142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sr-Latn-ME" dirty="0" smtClean="0">
                <a:latin typeface="Technic" pitchFamily="2" charset="2"/>
              </a:rPr>
              <a:t>C O N C E P T U A L  D E S I G N</a:t>
            </a:r>
            <a:endParaRPr lang="en-US" dirty="0">
              <a:latin typeface="Technic" pitchFamily="2" charset="2"/>
            </a:endParaRPr>
          </a:p>
        </p:txBody>
      </p:sp>
      <p:pic>
        <p:nvPicPr>
          <p:cNvPr id="46082" name="Picture 2" descr="No photo description available.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98525" y="3638167"/>
            <a:ext cx="5159375" cy="2703896"/>
          </a:xfrm>
          <a:prstGeom prst="rect">
            <a:avLst/>
          </a:prstGeom>
          <a:noFill/>
        </p:spPr>
      </p:pic>
      <p:pic>
        <p:nvPicPr>
          <p:cNvPr id="46083" name="Picture 3"/>
          <p:cNvPicPr>
            <a:picLocks noChangeAspect="1" noChangeArrowheads="1"/>
          </p:cNvPicPr>
          <p:nvPr/>
        </p:nvPicPr>
        <p:blipFill>
          <a:blip r:embed="rId3">
            <a:lum bright="10000" contrast="10000"/>
          </a:blip>
          <a:srcRect/>
          <a:stretch>
            <a:fillRect/>
          </a:stretch>
        </p:blipFill>
        <p:spPr bwMode="auto">
          <a:xfrm>
            <a:off x="895350" y="381000"/>
            <a:ext cx="5162549" cy="3048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6084" name="Picture 4" descr="E:\05 Projekti\04 MIKRO 020\00 PROJEKTI\Savo Pejanović\novi renderi\00-003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770689" y="982664"/>
            <a:ext cx="4316412" cy="2428714"/>
          </a:xfrm>
          <a:prstGeom prst="rect">
            <a:avLst/>
          </a:prstGeom>
          <a:noFill/>
        </p:spPr>
      </p:pic>
      <p:pic>
        <p:nvPicPr>
          <p:cNvPr id="46085" name="Picture 5" descr="E:\05 Projekti\04 MIKRO 020\00 PROJEKTI\Savo Pejanović\novi renderi\00-006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772275" y="3630038"/>
            <a:ext cx="4305300" cy="2422461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542649" y="6366742"/>
            <a:ext cx="4347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dirty="0" smtClean="0">
                <a:latin typeface="Technic" pitchFamily="2" charset="2"/>
              </a:rPr>
              <a:t>LOCATION BEFORE THE INTERVENTION</a:t>
            </a:r>
            <a:endParaRPr lang="en-US" dirty="0">
              <a:latin typeface="Technic" pitchFamily="2" charset="2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0402039" y="6173079"/>
            <a:ext cx="160973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sr-Latn-ME" sz="1000" dirty="0" smtClean="0">
                <a:latin typeface="Technic" pitchFamily="2" charset="2"/>
              </a:rPr>
              <a:t>Author: Milena Latkovic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6163442" y="323208"/>
            <a:ext cx="59142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sr-Latn-ME" dirty="0" smtClean="0">
                <a:latin typeface="Technic" pitchFamily="2" charset="2"/>
              </a:rPr>
              <a:t>C O N C E P T U A L  D E S I G N</a:t>
            </a:r>
            <a:endParaRPr lang="en-US" dirty="0">
              <a:latin typeface="Technic" pitchFamily="2" charset="2"/>
            </a:endParaRPr>
          </a:p>
        </p:txBody>
      </p:sp>
      <p:pic>
        <p:nvPicPr>
          <p:cNvPr id="50179" name="Picture 3" descr="\\fss01\Gradski Arhitekta\02 RAZNO\SLOVAČKA MIKRO 020\FOTOGRAFIJE POSTOJEĆEG STANJA\03.02.2021\IMG_20210203_075017.jpg"/>
          <p:cNvPicPr>
            <a:picLocks noChangeAspect="1" noChangeArrowheads="1"/>
          </p:cNvPicPr>
          <p:nvPr/>
        </p:nvPicPr>
        <p:blipFill>
          <a:blip r:embed="rId2">
            <a:lum bright="-10000" contrast="-20000"/>
          </a:blip>
          <a:srcRect t="12824" b="7581"/>
          <a:stretch>
            <a:fillRect/>
          </a:stretch>
        </p:blipFill>
        <p:spPr bwMode="auto">
          <a:xfrm>
            <a:off x="631824" y="3296083"/>
            <a:ext cx="5168902" cy="3085668"/>
          </a:xfrm>
          <a:prstGeom prst="rect">
            <a:avLst/>
          </a:prstGeom>
          <a:noFill/>
        </p:spPr>
      </p:pic>
      <p:pic>
        <p:nvPicPr>
          <p:cNvPr id="50180" name="Picture 4"/>
          <p:cNvPicPr>
            <a:picLocks noChangeAspect="1" noChangeArrowheads="1"/>
          </p:cNvPicPr>
          <p:nvPr/>
        </p:nvPicPr>
        <p:blipFill>
          <a:blip r:embed="rId3">
            <a:lum bright="10000" contrast="10000"/>
          </a:blip>
          <a:srcRect/>
          <a:stretch>
            <a:fillRect/>
          </a:stretch>
        </p:blipFill>
        <p:spPr bwMode="auto">
          <a:xfrm>
            <a:off x="628650" y="338138"/>
            <a:ext cx="5153025" cy="2867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0181" name="Picture 5" descr="\\fss01\Gradski Arhitekta\02 RAZNO\SLOVAČKA MIKRO 020\3D\2.2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980641" y="819149"/>
            <a:ext cx="6011334" cy="3381375"/>
          </a:xfrm>
          <a:prstGeom prst="rect">
            <a:avLst/>
          </a:prstGeom>
          <a:noFill/>
        </p:spPr>
      </p:pic>
      <p:pic>
        <p:nvPicPr>
          <p:cNvPr id="50182" name="Picture 6" descr="\\fss01\Gradski Arhitekta\02 RAZNO\SLOVAČKA MIKRO 020\3D\2.9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9272059" y="4648200"/>
            <a:ext cx="2700866" cy="1519237"/>
          </a:xfrm>
          <a:prstGeom prst="rect">
            <a:avLst/>
          </a:prstGeom>
          <a:noFill/>
        </p:spPr>
      </p:pic>
      <p:pic>
        <p:nvPicPr>
          <p:cNvPr id="50183" name="Picture 7" descr="\\fss01\Gradski Arhitekta\02 RAZNO\SLOVAČKA MIKRO 020\3D\2.3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980642" y="4467225"/>
            <a:ext cx="3353858" cy="1886545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542649" y="6366742"/>
            <a:ext cx="4347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dirty="0" smtClean="0">
                <a:latin typeface="Technic" pitchFamily="2" charset="2"/>
              </a:rPr>
              <a:t>LOCATION BEFORE THE INTERVENTION</a:t>
            </a:r>
            <a:endParaRPr lang="en-US" dirty="0">
              <a:latin typeface="Technic" pitchFamily="2" charset="2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315814" y="2039229"/>
            <a:ext cx="122501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sz="1000" dirty="0" smtClean="0">
                <a:latin typeface="Technic" pitchFamily="2" charset="2"/>
              </a:rPr>
              <a:t>Authors: </a:t>
            </a:r>
          </a:p>
          <a:p>
            <a:r>
              <a:rPr lang="sr-Latn-ME" sz="1000" dirty="0" smtClean="0">
                <a:latin typeface="Technic" pitchFamily="2" charset="2"/>
              </a:rPr>
              <a:t>Bojana Culafic</a:t>
            </a:r>
          </a:p>
          <a:p>
            <a:r>
              <a:rPr lang="sr-Latn-ME" sz="1000" dirty="0" smtClean="0">
                <a:latin typeface="Technic" pitchFamily="2" charset="2"/>
              </a:rPr>
              <a:t>Sara Nisavic</a:t>
            </a:r>
          </a:p>
          <a:p>
            <a:r>
              <a:rPr lang="sr-Latn-ME" sz="1000" dirty="0" smtClean="0">
                <a:latin typeface="Technic" pitchFamily="2" charset="2"/>
              </a:rPr>
              <a:t>Dragana Mikavica</a:t>
            </a:r>
            <a:endParaRPr lang="en-US" sz="1000" dirty="0">
              <a:latin typeface="Technic" pitchFamily="2" charset="2"/>
            </a:endParaRPr>
          </a:p>
        </p:txBody>
      </p:sp>
      <p:pic>
        <p:nvPicPr>
          <p:cNvPr id="49154" name="Picture 2" descr="No photo description available.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22301" y="3674027"/>
            <a:ext cx="5054600" cy="2648985"/>
          </a:xfrm>
          <a:prstGeom prst="rect">
            <a:avLst/>
          </a:prstGeom>
          <a:noFill/>
        </p:spPr>
      </p:pic>
      <p:pic>
        <p:nvPicPr>
          <p:cNvPr id="49155" name="Picture 3"/>
          <p:cNvPicPr>
            <a:picLocks noChangeAspect="1" noChangeArrowheads="1"/>
          </p:cNvPicPr>
          <p:nvPr/>
        </p:nvPicPr>
        <p:blipFill>
          <a:blip r:embed="rId3">
            <a:lum bright="10000" contrast="10000"/>
          </a:blip>
          <a:srcRect/>
          <a:stretch>
            <a:fillRect/>
          </a:stretch>
        </p:blipFill>
        <p:spPr bwMode="auto">
          <a:xfrm>
            <a:off x="604838" y="328614"/>
            <a:ext cx="5053012" cy="32068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9156" name="Picture 4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8239497" y="38100"/>
            <a:ext cx="2952378" cy="2790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TextBox 10"/>
          <p:cNvSpPr txBox="1"/>
          <p:nvPr/>
        </p:nvSpPr>
        <p:spPr>
          <a:xfrm>
            <a:off x="6277742" y="828033"/>
            <a:ext cx="59142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r-Latn-ME" dirty="0" smtClean="0">
                <a:latin typeface="Technic" pitchFamily="2" charset="2"/>
              </a:rPr>
              <a:t>C O N C E P T U A L  D E S I G N</a:t>
            </a:r>
            <a:endParaRPr lang="en-US" dirty="0">
              <a:latin typeface="Technic" pitchFamily="2" charset="2"/>
            </a:endParaRPr>
          </a:p>
        </p:txBody>
      </p:sp>
      <p:pic>
        <p:nvPicPr>
          <p:cNvPr id="49158" name="Picture 6" descr="No photo description available."/>
          <p:cNvPicPr>
            <a:picLocks noChangeAspect="1" noChangeArrowheads="1"/>
          </p:cNvPicPr>
          <p:nvPr/>
        </p:nvPicPr>
        <p:blipFill>
          <a:blip r:embed="rId5"/>
          <a:srcRect l="7005" t="8057" r="6662" b="7185"/>
          <a:stretch>
            <a:fillRect/>
          </a:stretch>
        </p:blipFill>
        <p:spPr bwMode="auto">
          <a:xfrm>
            <a:off x="6419850" y="2835472"/>
            <a:ext cx="5010150" cy="3479603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485499" y="6347692"/>
            <a:ext cx="4347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dirty="0" smtClean="0">
                <a:latin typeface="Technic" pitchFamily="2" charset="2"/>
              </a:rPr>
              <a:t>LOCATION BEFORE THE INTERVENTION</a:t>
            </a:r>
            <a:endParaRPr lang="en-US" dirty="0">
              <a:latin typeface="Technic" pitchFamily="2" charset="2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220564" y="6154029"/>
            <a:ext cx="105509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sz="1000" dirty="0" smtClean="0">
                <a:latin typeface="Technic" pitchFamily="2" charset="2"/>
              </a:rPr>
              <a:t>Author: DVARP</a:t>
            </a:r>
            <a:endParaRPr lang="en-US" sz="1000" dirty="0">
              <a:latin typeface="Technic" pitchFamily="2" charset="2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277742" y="551808"/>
            <a:ext cx="59142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r-Latn-ME" dirty="0" smtClean="0">
                <a:latin typeface="Technic" pitchFamily="2" charset="2"/>
              </a:rPr>
              <a:t>C O N C E P T U A L  D E S I G N</a:t>
            </a:r>
            <a:endParaRPr lang="en-US" dirty="0">
              <a:latin typeface="Technic" pitchFamily="2" charset="2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lum bright="10000" contrast="10000"/>
          </a:blip>
          <a:srcRect/>
          <a:stretch>
            <a:fillRect/>
          </a:stretch>
        </p:blipFill>
        <p:spPr bwMode="auto">
          <a:xfrm>
            <a:off x="609600" y="390525"/>
            <a:ext cx="5255071" cy="2933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9" descr="C:\Users\andrijana.pavicevic\Desktop\LOGO MIKRO 020\Lokacije fotošop\9.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86759" y="3506377"/>
            <a:ext cx="5284943" cy="2769880"/>
          </a:xfrm>
          <a:prstGeom prst="rect">
            <a:avLst/>
          </a:prstGeom>
          <a:noFill/>
        </p:spPr>
      </p:pic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215746" y="3724275"/>
            <a:ext cx="4500003" cy="262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376568" y="1085850"/>
            <a:ext cx="4344957" cy="2352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247374" y="6366742"/>
            <a:ext cx="4347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dirty="0" smtClean="0">
                <a:latin typeface="Technic" pitchFamily="2" charset="2"/>
              </a:rPr>
              <a:t>LOCATION BEFORE THE INTERVENTION</a:t>
            </a:r>
            <a:endParaRPr lang="en-US" dirty="0">
              <a:latin typeface="Technic" pitchFamily="2" charset="2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401414" y="6087354"/>
            <a:ext cx="159210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sz="1000" dirty="0" smtClean="0">
                <a:latin typeface="Technic" pitchFamily="2" charset="2"/>
              </a:rPr>
              <a:t>Author: Jasmin Djecevic</a:t>
            </a:r>
            <a:endParaRPr lang="en-US" sz="1000" dirty="0">
              <a:latin typeface="Technic" pitchFamily="2" charset="2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106292" y="647058"/>
            <a:ext cx="59142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sr-Latn-ME" dirty="0" smtClean="0">
                <a:latin typeface="Technic" pitchFamily="2" charset="2"/>
              </a:rPr>
              <a:t>C O N C E P T U A L  D E S I G N</a:t>
            </a:r>
            <a:endParaRPr lang="en-US" dirty="0">
              <a:latin typeface="Technic" pitchFamily="2" charset="2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lum bright="10000" contrast="10000"/>
          </a:blip>
          <a:srcRect/>
          <a:stretch>
            <a:fillRect/>
          </a:stretch>
        </p:blipFill>
        <p:spPr bwMode="auto">
          <a:xfrm>
            <a:off x="285750" y="385764"/>
            <a:ext cx="4848225" cy="27158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3">
            <a:lum bright="-10000" contrast="-20000"/>
          </a:blip>
          <a:srcRect/>
          <a:stretch>
            <a:fillRect/>
          </a:stretch>
        </p:blipFill>
        <p:spPr bwMode="auto">
          <a:xfrm>
            <a:off x="323849" y="3248072"/>
            <a:ext cx="4810126" cy="3076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8992528" y="1552574"/>
            <a:ext cx="2970871" cy="4981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474204" y="3686175"/>
            <a:ext cx="4016994" cy="23240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3" name="Picture 5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467350" y="1314450"/>
            <a:ext cx="4015102" cy="22097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E:\05 Projekti\04 MIKRO 020\00 PROJEKTI\Platan\01 Klupa Izgled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666922" y="4290061"/>
            <a:ext cx="3389906" cy="1906821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504549" y="6347692"/>
            <a:ext cx="4347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dirty="0" smtClean="0">
                <a:latin typeface="Technic" pitchFamily="2" charset="2"/>
              </a:rPr>
              <a:t>LOCATION BEFORE THE INTERVENTION</a:t>
            </a:r>
            <a:endParaRPr lang="en-US" dirty="0">
              <a:latin typeface="Technic" pitchFamily="2" charset="2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743321" y="6367389"/>
            <a:ext cx="30540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sz="1000" dirty="0" smtClean="0">
                <a:latin typeface="Technic" pitchFamily="2" charset="2"/>
              </a:rPr>
              <a:t>Author: Studio Synthesis Architecture &amp; Design </a:t>
            </a:r>
            <a:endParaRPr lang="en-US" sz="1000" dirty="0">
              <a:latin typeface="Technic" pitchFamily="2" charset="2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856324" y="573592"/>
            <a:ext cx="59142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r-Latn-ME" dirty="0" smtClean="0">
                <a:latin typeface="Technic" pitchFamily="2" charset="2"/>
              </a:rPr>
              <a:t>C O N C E P T U A L  D E S I G N</a:t>
            </a:r>
            <a:endParaRPr lang="en-US" dirty="0">
              <a:latin typeface="Technic" pitchFamily="2" charset="2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9599" y="326830"/>
            <a:ext cx="5076826" cy="29354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4">
            <a:lum bright="-10000" contrast="-20000"/>
          </a:blip>
          <a:srcRect/>
          <a:stretch>
            <a:fillRect/>
          </a:stretch>
        </p:blipFill>
        <p:spPr bwMode="auto">
          <a:xfrm>
            <a:off x="619124" y="3358109"/>
            <a:ext cx="5038725" cy="29379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644475" y="922251"/>
            <a:ext cx="4152899" cy="34197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8" name="Picture 4" descr="E:\05 Projekti\04 MIKRO 020\00 PROJEKTI\Platan\01 Klupa Aksonometrija 2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797811" y="4496882"/>
            <a:ext cx="2718037" cy="1528896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" descr="C:\Users\andrijana.pavicevic\Desktop\MIKRO\mikro2o bb 1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75955" y="89103"/>
            <a:ext cx="9422673" cy="6662646"/>
          </a:xfrm>
          <a:prstGeom prst="rect">
            <a:avLst/>
          </a:prstGeom>
          <a:noFill/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xmlns="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2" y="499533"/>
            <a:ext cx="10363200" cy="601133"/>
          </a:xfrm>
        </p:spPr>
        <p:txBody>
          <a:bodyPr/>
          <a:lstStyle/>
          <a:p>
            <a:r>
              <a:rPr lang="sr-Latn-ME" sz="3200" dirty="0" smtClean="0">
                <a:latin typeface="Technic" pitchFamily="2" charset="2"/>
              </a:rPr>
              <a:t>ONGOING CONCEPTUAL DESIGNS</a:t>
            </a:r>
            <a:endParaRPr lang="en-US" sz="3200" dirty="0">
              <a:latin typeface="Technic" pitchFamily="2" charset="2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1329746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" descr="C:\Users\andrijana.pavicevic\Desktop\MIKRO\mikro2o bb 1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75955" y="89103"/>
            <a:ext cx="9422673" cy="6662646"/>
          </a:xfrm>
          <a:prstGeom prst="rect">
            <a:avLst/>
          </a:prstGeom>
          <a:noFill/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xmlns="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2" y="499533"/>
            <a:ext cx="10363200" cy="601133"/>
          </a:xfrm>
        </p:spPr>
        <p:txBody>
          <a:bodyPr/>
          <a:lstStyle/>
          <a:p>
            <a:r>
              <a:rPr lang="sr-Latn-ME" sz="3200" dirty="0" smtClean="0">
                <a:latin typeface="Technic" pitchFamily="2" charset="2"/>
              </a:rPr>
              <a:t>LANDSCAPED URBAN POCKETS</a:t>
            </a:r>
            <a:endParaRPr lang="en-US" sz="3200" dirty="0">
              <a:latin typeface="Technic" pitchFamily="2" charset="2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1329746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9" name="Picture 3" descr="C:\Users\andrijana.pavicevic\Desktop\LOGO MIKRO 020\Lokacije fotošop\2.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94658" y="809678"/>
            <a:ext cx="5294723" cy="2775006"/>
          </a:xfrm>
          <a:prstGeom prst="rect">
            <a:avLst/>
          </a:prstGeom>
          <a:noFill/>
        </p:spPr>
      </p:pic>
      <p:sp>
        <p:nvSpPr>
          <p:cNvPr id="13" name="TextBox 12"/>
          <p:cNvSpPr txBox="1"/>
          <p:nvPr/>
        </p:nvSpPr>
        <p:spPr>
          <a:xfrm>
            <a:off x="630526" y="293788"/>
            <a:ext cx="10892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r-Latn-ME" dirty="0" smtClean="0">
                <a:latin typeface="Technic" pitchFamily="2" charset="2"/>
              </a:rPr>
              <a:t>EXISTING CONDITIONS OF THE LOCATIONS THAT ARE SUBJECT TO CONCEPTUAL DESIGNS</a:t>
            </a:r>
            <a:endParaRPr lang="en-US" dirty="0">
              <a:latin typeface="Technic" pitchFamily="2" charset="2"/>
            </a:endParaRPr>
          </a:p>
        </p:txBody>
      </p:sp>
      <p:pic>
        <p:nvPicPr>
          <p:cNvPr id="8" name="Picture 3" descr="C:\Users\andrijana.pavicevic\Desktop\LOGO MIKRO 020\Lokacije fotošop\6.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276412" y="812389"/>
            <a:ext cx="5294619" cy="2774951"/>
          </a:xfrm>
          <a:prstGeom prst="rect">
            <a:avLst/>
          </a:prstGeom>
          <a:noFill/>
        </p:spPr>
      </p:pic>
      <p:pic>
        <p:nvPicPr>
          <p:cNvPr id="8194" name="Picture 2" descr="No photo description available.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167249" y="3788209"/>
            <a:ext cx="5294126" cy="2774515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7" name="Picture 7" descr="C:\Users\andrijana.pavicevic\Desktop\MIKRO\thumbnail_mikro2o žičani.jpg"/>
          <p:cNvPicPr>
            <a:picLocks noChangeAspect="1" noChangeArrowheads="1"/>
          </p:cNvPicPr>
          <p:nvPr/>
        </p:nvPicPr>
        <p:blipFill>
          <a:blip r:embed="rId2"/>
          <a:srcRect r="11297"/>
          <a:stretch>
            <a:fillRect/>
          </a:stretch>
        </p:blipFill>
        <p:spPr bwMode="auto">
          <a:xfrm>
            <a:off x="6495323" y="2302387"/>
            <a:ext cx="5443635" cy="4339303"/>
          </a:xfrm>
          <a:prstGeom prst="rect">
            <a:avLst/>
          </a:prstGeom>
          <a:noFill/>
        </p:spPr>
      </p:pic>
      <p:sp>
        <p:nvSpPr>
          <p:cNvPr id="12" name="TextBox 11"/>
          <p:cNvSpPr txBox="1"/>
          <p:nvPr/>
        </p:nvSpPr>
        <p:spPr>
          <a:xfrm>
            <a:off x="7993204" y="1395034"/>
            <a:ext cx="306846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sr-Latn-ME" sz="4000" dirty="0" smtClean="0">
                <a:latin typeface="Technic" pitchFamily="2" charset="2"/>
              </a:rPr>
              <a:t>THANK YOU!</a:t>
            </a:r>
            <a:endParaRPr lang="en-US" sz="4000" dirty="0">
              <a:latin typeface="Technic" pitchFamily="2" charset="2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35945" y="3530137"/>
            <a:ext cx="5283074" cy="3600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r-Latn-ME" sz="1400" b="1" dirty="0" smtClean="0">
                <a:latin typeface="Technic" pitchFamily="2" charset="2"/>
              </a:rPr>
              <a:t>MIKRO 020</a:t>
            </a:r>
            <a:endParaRPr lang="sr-Latn-ME" sz="1400" dirty="0" smtClean="0">
              <a:latin typeface="Technic" pitchFamily="2" charset="2"/>
            </a:endParaRPr>
          </a:p>
          <a:p>
            <a:r>
              <a:rPr lang="sr-Latn-ME" sz="1400" b="1" dirty="0" smtClean="0">
                <a:latin typeface="Technic" pitchFamily="2" charset="2"/>
              </a:rPr>
              <a:t>e-mail</a:t>
            </a:r>
            <a:r>
              <a:rPr lang="sr-Latn-ME" sz="1400" dirty="0" smtClean="0">
                <a:latin typeface="Technic" pitchFamily="2" charset="2"/>
              </a:rPr>
              <a:t>: mikro020pggrad@gmail.com</a:t>
            </a:r>
          </a:p>
          <a:p>
            <a:r>
              <a:rPr lang="en-US" sz="1400" b="1" dirty="0" err="1" smtClean="0">
                <a:latin typeface="Technic" pitchFamily="2" charset="2"/>
              </a:rPr>
              <a:t>fb</a:t>
            </a:r>
            <a:r>
              <a:rPr lang="sr-Latn-ME" sz="1400" dirty="0" smtClean="0">
                <a:latin typeface="Technic" pitchFamily="2" charset="2"/>
              </a:rPr>
              <a:t>: </a:t>
            </a:r>
            <a:r>
              <a:rPr lang="en-US" sz="1400" dirty="0" smtClean="0">
                <a:latin typeface="Technic" pitchFamily="2" charset="2"/>
              </a:rPr>
              <a:t>www.facebook.com/pgmikro020</a:t>
            </a:r>
            <a:endParaRPr lang="sr-Latn-ME" sz="1400" dirty="0" smtClean="0">
              <a:latin typeface="Technic" pitchFamily="2" charset="2"/>
            </a:endParaRPr>
          </a:p>
          <a:p>
            <a:r>
              <a:rPr lang="sr-Latn-ME" sz="1400" b="1" dirty="0" smtClean="0">
                <a:latin typeface="Technic" pitchFamily="2" charset="2"/>
              </a:rPr>
              <a:t>instagram</a:t>
            </a:r>
            <a:r>
              <a:rPr lang="sr-Latn-ME" sz="1400" dirty="0" smtClean="0">
                <a:latin typeface="Technic" pitchFamily="2" charset="2"/>
              </a:rPr>
              <a:t>: mikro_020</a:t>
            </a:r>
          </a:p>
          <a:p>
            <a:endParaRPr lang="sr-Latn-ME" sz="1400" dirty="0" smtClean="0">
              <a:latin typeface="Technic" pitchFamily="2" charset="2"/>
            </a:endParaRPr>
          </a:p>
          <a:p>
            <a:r>
              <a:rPr lang="sr-Latn-ME" sz="1400" b="1" dirty="0" smtClean="0">
                <a:latin typeface="Technic" pitchFamily="2" charset="2"/>
              </a:rPr>
              <a:t>ARCHITECTURAL ASSOCIATION OF MONTENEGRO</a:t>
            </a:r>
            <a:endParaRPr lang="sr-Latn-ME" sz="1400" dirty="0" smtClean="0">
              <a:latin typeface="Technic" pitchFamily="2" charset="2"/>
            </a:endParaRPr>
          </a:p>
          <a:p>
            <a:r>
              <a:rPr lang="sr-Latn-ME" sz="1400" b="1" dirty="0" smtClean="0">
                <a:latin typeface="Technic" pitchFamily="2" charset="2"/>
              </a:rPr>
              <a:t>e-mail</a:t>
            </a:r>
            <a:r>
              <a:rPr lang="sr-Latn-ME" sz="1400" dirty="0" smtClean="0">
                <a:latin typeface="Technic" pitchFamily="2" charset="2"/>
              </a:rPr>
              <a:t>: info@sacg.me</a:t>
            </a:r>
          </a:p>
          <a:p>
            <a:r>
              <a:rPr lang="en-US" sz="1400" b="1" dirty="0" err="1" smtClean="0">
                <a:latin typeface="Technic" pitchFamily="2" charset="2"/>
              </a:rPr>
              <a:t>fb</a:t>
            </a:r>
            <a:r>
              <a:rPr lang="sr-Latn-ME" sz="1400" dirty="0" smtClean="0">
                <a:latin typeface="Technic" pitchFamily="2" charset="2"/>
              </a:rPr>
              <a:t>: </a:t>
            </a:r>
            <a:r>
              <a:rPr lang="en-US" sz="1400" dirty="0" smtClean="0">
                <a:latin typeface="Technic" pitchFamily="2" charset="2"/>
              </a:rPr>
              <a:t>www.facebook.com/SavezArhitekataCrneGore/</a:t>
            </a:r>
            <a:endParaRPr lang="sr-Latn-ME" sz="1400" dirty="0" smtClean="0">
              <a:latin typeface="Technic" pitchFamily="2" charset="2"/>
            </a:endParaRPr>
          </a:p>
          <a:p>
            <a:endParaRPr lang="sr-Latn-ME" sz="1400" dirty="0" smtClean="0">
              <a:latin typeface="Technic" pitchFamily="2" charset="2"/>
            </a:endParaRPr>
          </a:p>
          <a:p>
            <a:r>
              <a:rPr lang="sr-Latn-ME" sz="1400" b="1" dirty="0" smtClean="0">
                <a:latin typeface="Technic" pitchFamily="2" charset="2"/>
              </a:rPr>
              <a:t>KOLEKTOR</a:t>
            </a:r>
            <a:endParaRPr lang="sr-Latn-ME" sz="1400" dirty="0" smtClean="0">
              <a:latin typeface="Technic" pitchFamily="2" charset="2"/>
            </a:endParaRPr>
          </a:p>
          <a:p>
            <a:r>
              <a:rPr lang="sr-Latn-ME" sz="1400" b="1" dirty="0" smtClean="0">
                <a:latin typeface="Technic" pitchFamily="2" charset="2"/>
              </a:rPr>
              <a:t>e-mail</a:t>
            </a:r>
            <a:r>
              <a:rPr lang="sr-Latn-ME" sz="1400" dirty="0" smtClean="0">
                <a:latin typeface="Technic" pitchFamily="2" charset="2"/>
              </a:rPr>
              <a:t>: kolektor@sacg.me</a:t>
            </a:r>
          </a:p>
          <a:p>
            <a:r>
              <a:rPr lang="en-US" sz="1400" b="1" dirty="0" err="1" smtClean="0">
                <a:latin typeface="Technic" pitchFamily="2" charset="2"/>
              </a:rPr>
              <a:t>fb</a:t>
            </a:r>
            <a:r>
              <a:rPr lang="sr-Latn-ME" sz="1400" dirty="0" smtClean="0">
                <a:latin typeface="Technic" pitchFamily="2" charset="2"/>
              </a:rPr>
              <a:t>: </a:t>
            </a:r>
            <a:r>
              <a:rPr lang="en-US" sz="1400" dirty="0" smtClean="0">
                <a:latin typeface="Technic" pitchFamily="2" charset="2"/>
              </a:rPr>
              <a:t>www.facebook.com/kolektor.SACG/</a:t>
            </a:r>
            <a:endParaRPr lang="sr-Latn-ME" sz="1400" dirty="0" smtClean="0">
              <a:latin typeface="Technic" pitchFamily="2" charset="2"/>
            </a:endParaRPr>
          </a:p>
          <a:p>
            <a:r>
              <a:rPr lang="sr-Latn-ME" sz="1400" b="1" dirty="0" smtClean="0">
                <a:latin typeface="Technic" pitchFamily="2" charset="2"/>
              </a:rPr>
              <a:t>instagram</a:t>
            </a:r>
            <a:r>
              <a:rPr lang="sr-Latn-ME" sz="1400" dirty="0" smtClean="0">
                <a:latin typeface="Technic" pitchFamily="2" charset="2"/>
              </a:rPr>
              <a:t>: kolektor.sacg</a:t>
            </a:r>
          </a:p>
          <a:p>
            <a:endParaRPr lang="sr-Latn-ME" sz="1400" dirty="0" smtClean="0">
              <a:latin typeface="Technic" pitchFamily="2" charset="2"/>
            </a:endParaRPr>
          </a:p>
          <a:p>
            <a:endParaRPr lang="sr-Latn-ME" sz="1400" dirty="0" smtClean="0">
              <a:latin typeface="Technic" pitchFamily="2" charset="2"/>
            </a:endParaRPr>
          </a:p>
          <a:p>
            <a:endParaRPr lang="en-US" dirty="0">
              <a:latin typeface="Technic" pitchFamily="2" charset="2"/>
            </a:endParaRPr>
          </a:p>
        </p:txBody>
      </p:sp>
      <p:pic>
        <p:nvPicPr>
          <p:cNvPr id="4098" name="Picture 2" descr="Zelenilo doo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05909" y="324380"/>
            <a:ext cx="1427691" cy="1265506"/>
          </a:xfrm>
          <a:prstGeom prst="rect">
            <a:avLst/>
          </a:prstGeom>
          <a:noFill/>
        </p:spPr>
      </p:pic>
      <p:pic>
        <p:nvPicPr>
          <p:cNvPr id="4100" name="Picture 4" descr="Agencija za stanovanje d.o.o. - Podgorica | Privredna komora Crne Gore"/>
          <p:cNvPicPr>
            <a:picLocks noChangeAspect="1" noChangeArrowheads="1"/>
          </p:cNvPicPr>
          <p:nvPr/>
        </p:nvPicPr>
        <p:blipFill>
          <a:blip r:embed="rId4"/>
          <a:srcRect l="10561" t="31743" r="16221" b="26796"/>
          <a:stretch>
            <a:fillRect/>
          </a:stretch>
        </p:blipFill>
        <p:spPr bwMode="auto">
          <a:xfrm>
            <a:off x="2489194" y="794851"/>
            <a:ext cx="1676400" cy="949287"/>
          </a:xfrm>
          <a:prstGeom prst="rect">
            <a:avLst/>
          </a:prstGeom>
          <a:noFill/>
        </p:spPr>
      </p:pic>
      <p:pic>
        <p:nvPicPr>
          <p:cNvPr id="4102" name="Picture 6" descr="Putevi&quot; d.o.o. - Podgorica | Privredna komora Crne Gore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55108" y="1763713"/>
            <a:ext cx="1600200" cy="1628776"/>
          </a:xfrm>
          <a:prstGeom prst="rect">
            <a:avLst/>
          </a:prstGeom>
          <a:noFill/>
        </p:spPr>
      </p:pic>
      <p:pic>
        <p:nvPicPr>
          <p:cNvPr id="4104" name="Picture 8" descr="Agencija za Izgradnju Podgorice"/>
          <p:cNvPicPr>
            <a:picLocks noChangeAspect="1" noChangeArrowheads="1"/>
          </p:cNvPicPr>
          <p:nvPr/>
        </p:nvPicPr>
        <p:blipFill>
          <a:blip r:embed="rId6"/>
          <a:srcRect r="58029"/>
          <a:stretch>
            <a:fillRect/>
          </a:stretch>
        </p:blipFill>
        <p:spPr bwMode="auto">
          <a:xfrm>
            <a:off x="2763299" y="2314043"/>
            <a:ext cx="1275291" cy="666751"/>
          </a:xfrm>
          <a:prstGeom prst="rect">
            <a:avLst/>
          </a:prstGeom>
          <a:noFill/>
        </p:spPr>
      </p:pic>
      <p:pic>
        <p:nvPicPr>
          <p:cNvPr id="4106" name="Picture 10" descr="www.vikpg.me - Vodovod i kanalizacija - Podgorica - Naslovna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4267552" y="1797312"/>
            <a:ext cx="2378782" cy="1784087"/>
          </a:xfrm>
          <a:prstGeom prst="rect">
            <a:avLst/>
          </a:prstGeom>
          <a:noFill/>
        </p:spPr>
      </p:pic>
      <p:pic>
        <p:nvPicPr>
          <p:cNvPr id="4107" name="Picture 11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4807739" y="422804"/>
            <a:ext cx="1271327" cy="1341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53928" y="159883"/>
            <a:ext cx="5228272" cy="3191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77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60595" y="3423256"/>
            <a:ext cx="5230313" cy="28688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772" name="Picture 4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288033" y="506443"/>
            <a:ext cx="4346714" cy="27856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773" name="Picture 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348209" y="3452231"/>
            <a:ext cx="4234598" cy="2752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TextBox 6"/>
          <p:cNvSpPr txBox="1"/>
          <p:nvPr/>
        </p:nvSpPr>
        <p:spPr>
          <a:xfrm rot="16200000">
            <a:off x="3984152" y="3190236"/>
            <a:ext cx="59142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sr-Latn-ME" dirty="0" smtClean="0">
                <a:latin typeface="Technic" pitchFamily="2" charset="2"/>
              </a:rPr>
              <a:t>C O N C E P T U A L  D E S I G N</a:t>
            </a:r>
            <a:endParaRPr lang="en-US" dirty="0">
              <a:latin typeface="Technic" pitchFamily="2" charset="2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56899" y="6366742"/>
            <a:ext cx="4347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dirty="0" smtClean="0">
                <a:latin typeface="Technic" pitchFamily="2" charset="2"/>
              </a:rPr>
              <a:t>LOCATION BEFORE THE INTERVENTION</a:t>
            </a:r>
            <a:endParaRPr lang="en-US" dirty="0">
              <a:latin typeface="Technic" pitchFamily="2" charset="2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131837" y="6290551"/>
            <a:ext cx="459773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sz="1000" dirty="0" smtClean="0">
                <a:latin typeface="Technic" pitchFamily="2" charset="2"/>
              </a:rPr>
              <a:t>Authors: Bojan Djonovic, architect and Vuk Markovic, landscape architect</a:t>
            </a:r>
            <a:endParaRPr lang="en-US" sz="1000" dirty="0">
              <a:latin typeface="Technic" pitchFamily="2" charset="2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0200938" y="6493751"/>
            <a:ext cx="14863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sr-Latn-ME" sz="1000" dirty="0" smtClean="0">
                <a:latin typeface="Technic" pitchFamily="2" charset="2"/>
              </a:rPr>
              <a:t>Partner: Water Group</a:t>
            </a:r>
            <a:endParaRPr lang="en-US" sz="1000" dirty="0">
              <a:latin typeface="Technic" pitchFamily="2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 descr="C:\Users\andrijana.pavicevic\Desktop\60887871_425068284993392_3632223116031164416_n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8041" y="195248"/>
            <a:ext cx="5795211" cy="3423025"/>
          </a:xfrm>
          <a:prstGeom prst="rect">
            <a:avLst/>
          </a:prstGeom>
          <a:noFill/>
        </p:spPr>
      </p:pic>
      <p:pic>
        <p:nvPicPr>
          <p:cNvPr id="33796" name="Picture 4" descr="C:\Users\andrijana.pavicevic\Desktop\61202220_454277422064782_6214352167281623040_n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2201" y="3264314"/>
            <a:ext cx="5820955" cy="3345344"/>
          </a:xfrm>
          <a:prstGeom prst="rect">
            <a:avLst/>
          </a:prstGeom>
          <a:noFill/>
        </p:spPr>
      </p:pic>
      <p:pic>
        <p:nvPicPr>
          <p:cNvPr id="33797" name="Picture 5" descr="C:\Users\andrijana.pavicevic\Desktop\61428247_2361132337455357_1385285368533745664_n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648801" y="3206954"/>
            <a:ext cx="5079999" cy="3386666"/>
          </a:xfrm>
          <a:prstGeom prst="rect">
            <a:avLst/>
          </a:prstGeom>
          <a:noFill/>
        </p:spPr>
      </p:pic>
      <p:pic>
        <p:nvPicPr>
          <p:cNvPr id="33795" name="Picture 3" descr="C:\Users\andrijana.pavicevic\Desktop\61419408_446756839203705_7745356211276480512_n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646676" y="266494"/>
            <a:ext cx="5073376" cy="3300524"/>
          </a:xfrm>
          <a:prstGeom prst="rect">
            <a:avLst/>
          </a:prstGeom>
          <a:noFill/>
        </p:spPr>
      </p:pic>
      <p:sp>
        <p:nvSpPr>
          <p:cNvPr id="12" name="TextBox 11"/>
          <p:cNvSpPr txBox="1"/>
          <p:nvPr/>
        </p:nvSpPr>
        <p:spPr>
          <a:xfrm>
            <a:off x="3295068" y="3466226"/>
            <a:ext cx="30508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sr-Latn-ME" dirty="0" smtClean="0">
                <a:latin typeface="Technic" pitchFamily="2" charset="2"/>
              </a:rPr>
              <a:t>AFTER THE INTERVENTION</a:t>
            </a:r>
            <a:endParaRPr lang="en-US" dirty="0">
              <a:latin typeface="Technic" pitchFamily="2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 rot="16200000">
            <a:off x="3984152" y="3181766"/>
            <a:ext cx="59142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sr-Latn-ME" dirty="0" smtClean="0">
                <a:latin typeface="Technic" pitchFamily="2" charset="2"/>
              </a:rPr>
              <a:t>C O N C E P T U A L  D E S I G N</a:t>
            </a:r>
            <a:endParaRPr lang="en-US" dirty="0">
              <a:latin typeface="Technic" pitchFamily="2" charset="2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56899" y="6366742"/>
            <a:ext cx="4347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dirty="0" smtClean="0">
                <a:latin typeface="Technic" pitchFamily="2" charset="2"/>
              </a:rPr>
              <a:t>LOCATION BEFORE THE INTERVENTION</a:t>
            </a:r>
            <a:endParaRPr lang="en-US" dirty="0">
              <a:latin typeface="Technic" pitchFamily="2" charset="2"/>
            </a:endParaRPr>
          </a:p>
        </p:txBody>
      </p:sp>
      <p:pic>
        <p:nvPicPr>
          <p:cNvPr id="9" name="Picture 2" descr="C:\Users\andrijana.pavicevic\Desktop\LOGO MIKRO 020\Lokacije fotošop\1.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55241" y="3553380"/>
            <a:ext cx="5304185" cy="2779967"/>
          </a:xfrm>
          <a:prstGeom prst="rect">
            <a:avLst/>
          </a:prstGeom>
          <a:noFill/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lum bright="10000" contrast="10000"/>
          </a:blip>
          <a:srcRect/>
          <a:stretch>
            <a:fillRect/>
          </a:stretch>
        </p:blipFill>
        <p:spPr bwMode="auto">
          <a:xfrm>
            <a:off x="347133" y="178331"/>
            <a:ext cx="5291667" cy="31970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166063" y="508000"/>
            <a:ext cx="4634883" cy="2667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158542" y="3378200"/>
            <a:ext cx="4652458" cy="25251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TextBox 11"/>
          <p:cNvSpPr txBox="1"/>
          <p:nvPr/>
        </p:nvSpPr>
        <p:spPr>
          <a:xfrm>
            <a:off x="8223359" y="5994218"/>
            <a:ext cx="36840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sr-Latn-ME" sz="1000" dirty="0" smtClean="0">
                <a:latin typeface="Technic" pitchFamily="2" charset="2"/>
              </a:rPr>
              <a:t>Authors: Djordjije Kalezic and Marko Radonjic, architects</a:t>
            </a:r>
            <a:endParaRPr lang="en-US" sz="1000" dirty="0">
              <a:latin typeface="Technic" pitchFamily="2" charset="2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391157" y="6197418"/>
            <a:ext cx="454162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sr-Latn-ME" sz="1000" dirty="0" smtClean="0">
                <a:latin typeface="Technic" pitchFamily="2" charset="2"/>
              </a:rPr>
              <a:t>Partners: Volcano, Domaca trgovina Aroma, Tea Medica, Forma, Merkator</a:t>
            </a:r>
            <a:endParaRPr lang="en-US" sz="1000" dirty="0">
              <a:latin typeface="Technic" pitchFamily="2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128530" y="215026"/>
            <a:ext cx="30508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sr-Latn-ME" dirty="0" smtClean="0">
                <a:latin typeface="Technic" pitchFamily="2" charset="2"/>
              </a:rPr>
              <a:t>AFTER THE INTERVENTION</a:t>
            </a:r>
            <a:endParaRPr lang="en-US" dirty="0">
              <a:latin typeface="Technic" pitchFamily="2" charset="2"/>
            </a:endParaRPr>
          </a:p>
        </p:txBody>
      </p:sp>
      <p:pic>
        <p:nvPicPr>
          <p:cNvPr id="2050" name="1FEC79B8-6153-4398-9855-6E2C55250FA2" descr="1FEC79B8-6153-4398-9855-6E2C55250FA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68142" y="743228"/>
            <a:ext cx="4329258" cy="58639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4" name="Picture 6" descr="MIKRO 020: U Ulici Oktobarske revolucije uređena još jedna mikro lokacija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323094" y="3459192"/>
            <a:ext cx="5627308" cy="3152386"/>
          </a:xfrm>
          <a:prstGeom prst="rect">
            <a:avLst/>
          </a:prstGeom>
          <a:noFill/>
        </p:spPr>
      </p:pic>
      <p:pic>
        <p:nvPicPr>
          <p:cNvPr id="2052" name="Picture 4" descr="MIKRO 020: U Ulici Oktobarske revolucije uređena još jedna mikro lokacija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608499" y="232913"/>
            <a:ext cx="4324650" cy="2422644"/>
          </a:xfrm>
          <a:prstGeom prst="rect">
            <a:avLst/>
          </a:prstGeom>
          <a:noFill/>
        </p:spPr>
      </p:pic>
      <p:pic>
        <p:nvPicPr>
          <p:cNvPr id="2056" name="Picture 8" descr="MIKRO 020: U Ulici Oktobarske revolucije uređena još jedna mikro lokacija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856333" y="2001329"/>
            <a:ext cx="3341576" cy="1871932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256899" y="6366742"/>
            <a:ext cx="4347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dirty="0" smtClean="0">
                <a:latin typeface="Technic" pitchFamily="2" charset="2"/>
              </a:rPr>
              <a:t>LOCATION BEFORE THE INTERVENTION</a:t>
            </a:r>
            <a:endParaRPr lang="en-US" dirty="0">
              <a:latin typeface="Technic" pitchFamily="2" charset="2"/>
            </a:endParaRPr>
          </a:p>
        </p:txBody>
      </p:sp>
      <p:pic>
        <p:nvPicPr>
          <p:cNvPr id="32770" name="Picture 2" descr="No photo description available.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55626" y="3564467"/>
            <a:ext cx="5283860" cy="2769135"/>
          </a:xfrm>
          <a:prstGeom prst="rect">
            <a:avLst/>
          </a:prstGeom>
          <a:noFill/>
        </p:spPr>
      </p:pic>
      <p:pic>
        <p:nvPicPr>
          <p:cNvPr id="32771" name="Picture 3"/>
          <p:cNvPicPr>
            <a:picLocks noChangeAspect="1" noChangeArrowheads="1"/>
          </p:cNvPicPr>
          <p:nvPr/>
        </p:nvPicPr>
        <p:blipFill>
          <a:blip r:embed="rId3">
            <a:lum bright="10000" contrast="10000"/>
          </a:blip>
          <a:srcRect/>
          <a:stretch>
            <a:fillRect/>
          </a:stretch>
        </p:blipFill>
        <p:spPr bwMode="auto">
          <a:xfrm>
            <a:off x="355071" y="321733"/>
            <a:ext cx="5265267" cy="30649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772" name="Picture 4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780867" y="143933"/>
            <a:ext cx="4411133" cy="27245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774" name="Picture 6" descr="C:\Users\andrijana.pavicevic\Desktop\85254221_641729786646264_5570693610795433984_n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884330" y="2674287"/>
            <a:ext cx="3964816" cy="2397245"/>
          </a:xfrm>
          <a:prstGeom prst="rect">
            <a:avLst/>
          </a:prstGeom>
          <a:noFill/>
        </p:spPr>
      </p:pic>
      <p:pic>
        <p:nvPicPr>
          <p:cNvPr id="32773" name="Picture 5" descr="C:\Users\andrijana.pavicevic\Desktop\85139591_641729719979604_3587071623791902720_n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8746435" y="4682971"/>
            <a:ext cx="3275435" cy="198042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151619" y="209966"/>
            <a:ext cx="59142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sr-Latn-ME" dirty="0" smtClean="0">
                <a:latin typeface="Technic" pitchFamily="2" charset="2"/>
              </a:rPr>
              <a:t>C O N C E P T U A L  D E S I G N</a:t>
            </a:r>
            <a:endParaRPr lang="en-US" dirty="0">
              <a:latin typeface="Technic" pitchFamily="2" charset="2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801890" y="5130618"/>
            <a:ext cx="300434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sz="1000" dirty="0" smtClean="0">
                <a:latin typeface="Technic" pitchFamily="2" charset="2"/>
              </a:rPr>
              <a:t>Author: Studio Synthesis Architecture &amp; Design</a:t>
            </a:r>
            <a:endParaRPr lang="en-US" sz="1000" dirty="0">
              <a:latin typeface="Technic" pitchFamily="2" charset="2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802279" y="5333818"/>
            <a:ext cx="154561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Latn-ME" sz="1000" dirty="0" smtClean="0">
                <a:latin typeface="Technic" pitchFamily="2" charset="2"/>
              </a:rPr>
              <a:t>Partners: Zetagradnja</a:t>
            </a:r>
            <a:endParaRPr lang="en-US" sz="1000" dirty="0">
              <a:latin typeface="Technic" pitchFamily="2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50" name="Picture 6" descr="Podgorica uskoro dobija novi park u blizini Gimanzije &amp;#8220;Slobodan Škerović&amp;#8221;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80508" y="3129691"/>
            <a:ext cx="5652558" cy="3161042"/>
          </a:xfrm>
          <a:prstGeom prst="rect">
            <a:avLst/>
          </a:prstGeom>
          <a:noFill/>
        </p:spPr>
      </p:pic>
      <p:sp>
        <p:nvSpPr>
          <p:cNvPr id="12" name="TextBox 11"/>
          <p:cNvSpPr txBox="1"/>
          <p:nvPr/>
        </p:nvSpPr>
        <p:spPr>
          <a:xfrm>
            <a:off x="8832263" y="316624"/>
            <a:ext cx="30508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sr-Latn-ME" dirty="0" smtClean="0">
                <a:latin typeface="Technic" pitchFamily="2" charset="2"/>
              </a:rPr>
              <a:t>AFTER THE INTERVENTION</a:t>
            </a:r>
            <a:endParaRPr lang="en-US" dirty="0">
              <a:latin typeface="Technic" pitchFamily="2" charset="2"/>
            </a:endParaRPr>
          </a:p>
        </p:txBody>
      </p:sp>
      <p:pic>
        <p:nvPicPr>
          <p:cNvPr id="31746" name="Picture 2" descr="Podgorica uskoro dobija novi park u blizini Gimanzije &amp;#8220;Slobodan Škerović&amp;#8221;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80363" y="389465"/>
            <a:ext cx="5262010" cy="3310468"/>
          </a:xfrm>
          <a:prstGeom prst="rect">
            <a:avLst/>
          </a:prstGeom>
          <a:noFill/>
        </p:spPr>
      </p:pic>
      <p:pic>
        <p:nvPicPr>
          <p:cNvPr id="31748" name="Picture 4" descr="Podgorica uskoro dobija novi park u blizini Gimanzije &amp;#8220;Slobodan Škerović&amp;#8221;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037668" y="2112586"/>
            <a:ext cx="6858000" cy="4454372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F78453729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xmlns="" name="Presentation1" id="{7EB04933-E851-418C-A8A1-19321B02EBDC}" vid="{5DC7ABD2-EC8F-4ED8-91C8-AA507EAC1863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291512c1ee715ab617f4c07df79fc1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8256c27c40ca5c40ce1cf6c44f0205df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Props1.xml><?xml version="1.0" encoding="utf-8"?>
<ds:datastoreItem xmlns:ds="http://schemas.openxmlformats.org/officeDocument/2006/customXml" ds:itemID="{67B38E9C-53F4-45B7-BB77-8539BB7040F8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57EFC333-DF66-4191-BB24-0295598A3F7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0E111B19-7283-4751-B1F8-E7CC95678A87}">
  <ds:schemaRefs>
    <ds:schemaRef ds:uri="http://schemas.microsoft.com/office/2006/metadata/properties"/>
    <ds:schemaRef ds:uri="http://schemas.microsoft.com/office/infopath/2007/PartnerControls"/>
    <ds:schemaRef ds:uri="71af3243-3dd4-4a8d-8c0d-dd76da1f02a5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TF78453729</Template>
  <TotalTime>0</TotalTime>
  <Words>519</Words>
  <Application>Microsoft Office PowerPoint</Application>
  <PresentationFormat>Custom</PresentationFormat>
  <Paragraphs>97</Paragraphs>
  <Slides>31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2" baseType="lpstr">
      <vt:lpstr>TF78453729</vt:lpstr>
      <vt:lpstr>Slide 1</vt:lpstr>
      <vt:lpstr>Slide 2</vt:lpstr>
      <vt:lpstr>LANDSCAPED URBAN POCKETS</vt:lpstr>
      <vt:lpstr>Slide 4</vt:lpstr>
      <vt:lpstr>Slide 5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Slide 18</vt:lpstr>
      <vt:lpstr>Slide 19</vt:lpstr>
      <vt:lpstr>Slide 20</vt:lpstr>
      <vt:lpstr>Slide 21</vt:lpstr>
      <vt:lpstr>CONCEPTUAL DESIGNS</vt:lpstr>
      <vt:lpstr>Slide 23</vt:lpstr>
      <vt:lpstr>Slide 24</vt:lpstr>
      <vt:lpstr>Slide 25</vt:lpstr>
      <vt:lpstr>Slide 26</vt:lpstr>
      <vt:lpstr>Slide 27</vt:lpstr>
      <vt:lpstr>Slide 28</vt:lpstr>
      <vt:lpstr>ONGOING CONCEPTUAL DESIGNS</vt:lpstr>
      <vt:lpstr>Slide 30</vt:lpstr>
      <vt:lpstr>Slide 31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/>
  <cp:lastModifiedBy/>
  <cp:revision>1</cp:revision>
  <dcterms:created xsi:type="dcterms:W3CDTF">2019-05-28T10:13:33Z</dcterms:created>
  <dcterms:modified xsi:type="dcterms:W3CDTF">2021-06-04T11:24:19Z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